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</p:sldMasterIdLst>
  <p:notesMasterIdLst>
    <p:notesMasterId r:id="rId51"/>
  </p:notesMasterIdLst>
  <p:sldIdLst>
    <p:sldId id="259" r:id="rId2"/>
    <p:sldId id="295" r:id="rId3"/>
    <p:sldId id="296" r:id="rId4"/>
    <p:sldId id="297" r:id="rId5"/>
    <p:sldId id="298" r:id="rId6"/>
    <p:sldId id="299" r:id="rId7"/>
    <p:sldId id="300" r:id="rId8"/>
    <p:sldId id="301" r:id="rId9"/>
    <p:sldId id="302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310" r:id="rId18"/>
    <p:sldId id="311" r:id="rId19"/>
    <p:sldId id="312" r:id="rId20"/>
    <p:sldId id="313" r:id="rId21"/>
    <p:sldId id="314" r:id="rId22"/>
    <p:sldId id="315" r:id="rId23"/>
    <p:sldId id="316" r:id="rId24"/>
    <p:sldId id="317" r:id="rId25"/>
    <p:sldId id="318" r:id="rId26"/>
    <p:sldId id="319" r:id="rId27"/>
    <p:sldId id="320" r:id="rId28"/>
    <p:sldId id="321" r:id="rId29"/>
    <p:sldId id="322" r:id="rId30"/>
    <p:sldId id="323" r:id="rId31"/>
    <p:sldId id="324" r:id="rId32"/>
    <p:sldId id="344" r:id="rId33"/>
    <p:sldId id="345" r:id="rId34"/>
    <p:sldId id="346" r:id="rId35"/>
    <p:sldId id="347" r:id="rId36"/>
    <p:sldId id="348" r:id="rId37"/>
    <p:sldId id="349" r:id="rId38"/>
    <p:sldId id="331" r:id="rId39"/>
    <p:sldId id="332" r:id="rId40"/>
    <p:sldId id="333" r:id="rId41"/>
    <p:sldId id="334" r:id="rId42"/>
    <p:sldId id="335" r:id="rId43"/>
    <p:sldId id="336" r:id="rId44"/>
    <p:sldId id="337" r:id="rId45"/>
    <p:sldId id="350" r:id="rId46"/>
    <p:sldId id="351" r:id="rId47"/>
    <p:sldId id="342" r:id="rId48"/>
    <p:sldId id="294" r:id="rId49"/>
    <p:sldId id="343" r:id="rId5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41"/>
    <p:restoredTop sz="93613"/>
  </p:normalViewPr>
  <p:slideViewPr>
    <p:cSldViewPr>
      <p:cViewPr varScale="1">
        <p:scale>
          <a:sx n="118" d="100"/>
          <a:sy n="118" d="100"/>
        </p:scale>
        <p:origin x="1880" y="2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png>
</file>

<file path=ppt/media/image2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62B1D6-8B29-4576-8BF9-C029168734D1}" type="datetimeFigureOut">
              <a:rPr lang="zh-CN" altLang="en-US" smtClean="0"/>
              <a:t>2019/9/2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75B0B3-4BDA-47AE-8AAF-04CE7632D5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5944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5B0B3-4BDA-47AE-8AAF-04CE7632D5A3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1637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EC01EA-BED1-4B3F-88CD-0DD882316650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 dirty="0">
              <a:solidFill>
                <a:srgbClr val="1F497D"/>
              </a:solidFill>
            </a:endParaRPr>
          </a:p>
        </p:txBody>
      </p:sp>
      <p:sp>
        <p:nvSpPr>
          <p:cNvPr id="6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4F7C2F-BCBD-A149-8F90-21DECE8FB1A6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E44C44-03C6-46DE-AD22-8F2E4D9C083D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8CD7A6-1B93-9844-850A-7A754EAB083E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7" name="直接连接符 28"/>
          <p:cNvSpPr>
            <a:spLocks noChangeShapeType="1"/>
          </p:cNvSpPr>
          <p:nvPr userDrawn="1"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D164C4-7FD6-4C12-BF0C-760DA1E4CC06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5F886C-0A22-6F4D-BC08-A1674DBCDE43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19200"/>
            <a:ext cx="4038600" cy="4910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4038600" cy="4910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A7A0A2-59A1-4280-8BD0-4964717E7613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7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9122E1-BD46-574B-9943-26C68811A002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8" name="直接连接符 28"/>
          <p:cNvSpPr>
            <a:spLocks noChangeShapeType="1"/>
          </p:cNvSpPr>
          <p:nvPr userDrawn="1"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68761"/>
            <a:ext cx="4040188" cy="57606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988842"/>
            <a:ext cx="4040188" cy="413732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268761"/>
            <a:ext cx="4041775" cy="57606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988842"/>
            <a:ext cx="4041775" cy="413732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0FB6F5-84EC-4E0D-8BF3-115F21188C2E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 dirty="0">
              <a:solidFill>
                <a:srgbClr val="1F497D"/>
              </a:solidFill>
            </a:endParaRPr>
          </a:p>
        </p:txBody>
      </p:sp>
      <p:sp>
        <p:nvSpPr>
          <p:cNvPr id="8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9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3E8BE7-6E3E-B64D-A23E-8CEB690E7C2B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D22AB1-BFF8-499F-8443-9B2E7839B4F0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4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CA681B-4702-CB4A-9A29-560E57031AB1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直接连接符 28"/>
          <p:cNvSpPr>
            <a:spLocks noChangeShapeType="1"/>
          </p:cNvSpPr>
          <p:nvPr userDrawn="1"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950706-ECF1-4318-B99A-90D45C6AA0BB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3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4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646815-98F3-E14D-9C5E-D0E4A86CE9AC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2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>
                <a:sym typeface="Arial" charset="0"/>
              </a:rPr>
              <a:t>单击此处编辑母版标题样式</a:t>
            </a:r>
          </a:p>
        </p:txBody>
      </p:sp>
      <p:sp>
        <p:nvSpPr>
          <p:cNvPr id="1027" name="文本占位符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19200"/>
            <a:ext cx="8229600" cy="4910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>
                <a:sym typeface="Times New Roman" charset="0"/>
              </a:rPr>
              <a:t>单击此处编辑母版文本样式</a:t>
            </a:r>
            <a:endParaRPr lang="zh-CN" dirty="0">
              <a:sym typeface="Times New Roman" charset="0"/>
            </a:endParaRPr>
          </a:p>
          <a:p>
            <a:pPr lvl="1"/>
            <a:r>
              <a:rPr lang="zh-CN" altLang="en-US" dirty="0">
                <a:sym typeface="Times New Roman" charset="0"/>
              </a:rPr>
              <a:t>第二级</a:t>
            </a:r>
            <a:endParaRPr lang="zh-CN" dirty="0">
              <a:sym typeface="Times New Roman" charset="0"/>
            </a:endParaRPr>
          </a:p>
          <a:p>
            <a:pPr lvl="2"/>
            <a:r>
              <a:rPr lang="zh-CN" altLang="en-US" dirty="0">
                <a:sym typeface="Times New Roman" charset="0"/>
              </a:rPr>
              <a:t>第三级</a:t>
            </a:r>
            <a:endParaRPr lang="zh-CN" dirty="0">
              <a:sym typeface="Times New Roman" charset="0"/>
            </a:endParaRPr>
          </a:p>
          <a:p>
            <a:pPr lvl="3"/>
            <a:r>
              <a:rPr lang="zh-CN" altLang="en-US" dirty="0">
                <a:sym typeface="Times New Roman" charset="0"/>
              </a:rPr>
              <a:t>第四级</a:t>
            </a:r>
            <a:endParaRPr lang="zh-CN" dirty="0">
              <a:sym typeface="Times New Roman" charset="0"/>
            </a:endParaRPr>
          </a:p>
          <a:p>
            <a:pPr lvl="4"/>
            <a:r>
              <a:rPr lang="zh-CN" altLang="en-US" dirty="0">
                <a:sym typeface="Times New Roman" charset="0"/>
              </a:rPr>
              <a:t>第五级</a:t>
            </a:r>
          </a:p>
        </p:txBody>
      </p:sp>
      <p:sp>
        <p:nvSpPr>
          <p:cNvPr id="1028" name="日期占位符 1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400800" y="6356350"/>
            <a:ext cx="228917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chemeClr val="tx2"/>
                </a:solidFill>
                <a:latin typeface="Times New Roman" charset="0"/>
                <a:ea typeface="MS PMincho" charset="0"/>
                <a:cs typeface="MS PMincho" charset="0"/>
                <a:sym typeface="Times New Roman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7A33CCD-C3E4-46B0-B1A7-A615C45AAD83}" type="datetime1">
              <a:rPr lang="zh-CN" altLang="en-US" smtClean="0">
                <a:solidFill>
                  <a:srgbClr val="1F497D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2019/9/2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1029" name="页脚占位符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8775" y="6356350"/>
            <a:ext cx="3505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chemeClr val="tx2"/>
                </a:solidFill>
                <a:latin typeface="+mn-lt"/>
                <a:ea typeface="MS PMincho" pitchFamily="18" charset="-128"/>
                <a:cs typeface="+mn-cs"/>
                <a:sym typeface="Times New Roman" pitchFamily="18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dirty="0">
              <a:solidFill>
                <a:srgbClr val="1F497D"/>
              </a:solidFill>
            </a:endParaRPr>
          </a:p>
        </p:txBody>
      </p:sp>
      <p:sp>
        <p:nvSpPr>
          <p:cNvPr id="1030" name="灯片编号占位符 2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12775" y="6356350"/>
            <a:ext cx="1981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chemeClr val="tx2"/>
                </a:solidFill>
                <a:latin typeface="Times New Roman" charset="0"/>
                <a:ea typeface="MS PMincho" charset="0"/>
                <a:cs typeface="MS PMincho" charset="0"/>
                <a:sym typeface="Times New Roman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A699BF4-CA54-C245-A21A-8FEB3FE020E5}" type="slidenum">
              <a:rPr lang="en-US" altLang="zh-CN">
                <a:solidFill>
                  <a:srgbClr val="1F497D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1032" name="直接连接符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  <p:sp>
        <p:nvSpPr>
          <p:cNvPr id="1033" name="等腰三角形 9"/>
          <p:cNvSpPr>
            <a:spLocks noChangeAspect="1" noChangeArrowheads="1"/>
          </p:cNvSpPr>
          <p:nvPr/>
        </p:nvSpPr>
        <p:spPr bwMode="auto">
          <a:xfrm rot="5400000">
            <a:off x="419100" y="6467475"/>
            <a:ext cx="190500" cy="12065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srgbClr val="FFFFFF"/>
              </a:solidFill>
              <a:latin typeface="Times New Roman" pitchFamily="18" charset="0"/>
              <a:cs typeface="Times New Roman" pitchFamily="18" charset="0"/>
              <a:sym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008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anose="020B0502020104020203" pitchFamily="34" charset="0"/>
          <a:ea typeface="+mn-ea"/>
          <a:cs typeface="微软雅黑" charset="0"/>
          <a:sym typeface="Arial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9pPr>
    </p:titleStyle>
    <p:bodyStyle>
      <a:lvl1pPr marL="273050" indent="-273050" algn="l" defTabSz="0" rtl="0" eaLnBrk="0" fontAlgn="base" hangingPunct="0">
        <a:spcBef>
          <a:spcPts val="600"/>
        </a:spcBef>
        <a:spcAft>
          <a:spcPct val="0"/>
        </a:spcAft>
        <a:buClr>
          <a:schemeClr val="accent1"/>
        </a:buClr>
        <a:buSzPct val="76000"/>
        <a:buFont typeface="Wingdings 3" charset="0"/>
        <a:buChar char=""/>
        <a:defRPr kumimoji="1" sz="26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1pPr>
      <a:lvl2pPr marL="547688" indent="-271463" algn="l" defTabSz="0" rtl="0" eaLnBrk="0" fontAlgn="base" hangingPunct="0">
        <a:spcBef>
          <a:spcPts val="500"/>
        </a:spcBef>
        <a:spcAft>
          <a:spcPct val="0"/>
        </a:spcAft>
        <a:buClr>
          <a:schemeClr val="accent2"/>
        </a:buClr>
        <a:buSzPct val="76000"/>
        <a:buFont typeface="Wingdings 3" charset="0"/>
        <a:buChar char=""/>
        <a:defRPr kumimoji="1" sz="2300">
          <a:solidFill>
            <a:schemeClr val="tx2"/>
          </a:solidFill>
          <a:latin typeface="+mn-lt"/>
          <a:ea typeface="+mn-ea"/>
          <a:cs typeface="微软雅黑" charset="0"/>
          <a:sym typeface="Times New Roman" charset="0"/>
        </a:defRPr>
      </a:lvl2pPr>
      <a:lvl3pPr marL="822325" indent="-228600" algn="l" defTabSz="0" rtl="0" eaLnBrk="0" fontAlgn="base" hangingPunct="0">
        <a:spcBef>
          <a:spcPts val="500"/>
        </a:spcBef>
        <a:spcAft>
          <a:spcPct val="0"/>
        </a:spcAft>
        <a:buClr>
          <a:srgbClr val="BCBCBC"/>
        </a:buClr>
        <a:buSzPct val="76000"/>
        <a:buFont typeface="Wingdings 3" charset="0"/>
        <a:buChar char=""/>
        <a:defRPr kumimoji="1" sz="20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3pPr>
      <a:lvl4pPr marL="1096963" indent="-227013" algn="l" defTabSz="0" rtl="0" eaLnBrk="0" fontAlgn="base" hangingPunct="0">
        <a:spcBef>
          <a:spcPts val="400"/>
        </a:spcBef>
        <a:spcAft>
          <a:spcPct val="0"/>
        </a:spcAft>
        <a:buClr>
          <a:srgbClr val="8BA2B4"/>
        </a:buClr>
        <a:buSzPct val="70000"/>
        <a:buFont typeface="Wingdings" charset="0"/>
        <a:buChar char=""/>
        <a:defRPr kumimoji="1" sz="20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4pPr>
      <a:lvl5pPr marL="13716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charset="0"/>
        <a:buChar char=""/>
        <a:defRPr kumimoji="1" sz="16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5pPr>
      <a:lvl6pPr marL="18288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6pPr>
      <a:lvl7pPr marL="22860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7pPr>
      <a:lvl8pPr marL="27432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8pPr>
      <a:lvl9pPr marL="32004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altLang="zh-CN" b="1"/>
              <a:t>2019</a:t>
            </a:r>
            <a:r>
              <a:rPr lang="zh-CN" altLang="en-US" b="1"/>
              <a:t>年</a:t>
            </a:r>
            <a:r>
              <a:rPr lang="zh-CN" altLang="en-US" b="1" dirty="0"/>
              <a:t>秋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4F7C2F-BCBD-A149-8F90-21DECE8FB1A6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标题 1"/>
          <p:cNvSpPr>
            <a:spLocks noGrp="1" noChangeArrowheads="1"/>
          </p:cNvSpPr>
          <p:nvPr>
            <p:ph type="ctrTitle"/>
          </p:nvPr>
        </p:nvSpPr>
        <p:spPr/>
        <p:txBody>
          <a:bodyPr anchor="ctr"/>
          <a:lstStyle/>
          <a:p>
            <a:pPr algn="ctr" eaLnBrk="1" hangingPunct="1"/>
            <a:r>
              <a:rPr kumimoji="0" lang="zh-CN" altLang="en-US" sz="3600" b="1">
                <a:solidFill>
                  <a:srgbClr val="0000FF"/>
                </a:solidFill>
                <a:latin typeface="微软雅黑" charset="0"/>
                <a:ea typeface="微软雅黑" charset="0"/>
              </a:rPr>
              <a:t>单</a:t>
            </a:r>
            <a:r>
              <a:rPr kumimoji="0" lang="zh-CN" altLang="en-US" sz="3600" b="1" dirty="0">
                <a:solidFill>
                  <a:srgbClr val="0000FF"/>
                </a:solidFill>
                <a:latin typeface="微软雅黑" charset="0"/>
                <a:ea typeface="微软雅黑" charset="0"/>
              </a:rPr>
              <a:t>周期</a:t>
            </a:r>
            <a:r>
              <a:rPr kumimoji="0" lang="en-US" altLang="zh-CN" sz="3600" b="1" dirty="0">
                <a:solidFill>
                  <a:srgbClr val="0000FF"/>
                </a:solidFill>
                <a:latin typeface="微软雅黑" charset="0"/>
                <a:ea typeface="微软雅黑" charset="0"/>
              </a:rPr>
              <a:t>CPU</a:t>
            </a:r>
            <a:r>
              <a:rPr kumimoji="0" lang="zh-CN" altLang="en-US" sz="3600" b="1" dirty="0">
                <a:solidFill>
                  <a:srgbClr val="0000FF"/>
                </a:solidFill>
                <a:latin typeface="微软雅黑" charset="0"/>
                <a:ea typeface="微软雅黑" charset="0"/>
              </a:rPr>
              <a:t>控制器设计</a:t>
            </a:r>
          </a:p>
        </p:txBody>
      </p:sp>
      <p:cxnSp>
        <p:nvCxnSpPr>
          <p:cNvPr id="10" name="直接连接符 20"/>
          <p:cNvCxnSpPr>
            <a:cxnSpLocks noChangeShapeType="1"/>
          </p:cNvCxnSpPr>
          <p:nvPr/>
        </p:nvCxnSpPr>
        <p:spPr bwMode="auto">
          <a:xfrm flipV="1">
            <a:off x="971600" y="5354166"/>
            <a:ext cx="7272337" cy="190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>
            <a:outerShdw blurRad="88900" dist="127000" algn="l" rotWithShape="0">
              <a:srgbClr val="000000">
                <a:alpha val="39999"/>
              </a:srgbClr>
            </a:outerShdw>
          </a:effectLst>
        </p:spPr>
      </p:cxnSp>
      <p:sp>
        <p:nvSpPr>
          <p:cNvPr id="11" name="标题 1"/>
          <p:cNvSpPr txBox="1">
            <a:spLocks noChangeArrowheads="1"/>
          </p:cNvSpPr>
          <p:nvPr/>
        </p:nvSpPr>
        <p:spPr bwMode="auto">
          <a:xfrm>
            <a:off x="5057775" y="322263"/>
            <a:ext cx="4105275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 algn="ctr" eaLnBrk="1" hangingPunct="1"/>
            <a:r>
              <a:rPr kumimoji="0" lang="zh-CN" altLang="en-US" dirty="0">
                <a:latin typeface="微软雅黑" charset="0"/>
                <a:ea typeface="微软雅黑" charset="0"/>
                <a:cs typeface="微软雅黑" charset="0"/>
                <a:sym typeface="Arial" charset="0"/>
              </a:rPr>
              <a:t>计算机组成原理</a:t>
            </a:r>
          </a:p>
        </p:txBody>
      </p:sp>
    </p:spTree>
    <p:extLst>
      <p:ext uri="{BB962C8B-B14F-4D97-AF65-F5344CB8AC3E}">
        <p14:creationId xmlns:p14="http://schemas.microsoft.com/office/powerpoint/2010/main" val="420627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</a:t>
            </a:r>
            <a:r>
              <a:rPr kumimoji="1" lang="zh-CN" altLang="en-US" dirty="0"/>
              <a:t>触发器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1230772"/>
          </a:xfrm>
        </p:spPr>
        <p:txBody>
          <a:bodyPr/>
          <a:lstStyle/>
          <a:p>
            <a:r>
              <a:rPr lang="zh-CN" altLang="en-US" dirty="0"/>
              <a:t>在时钟的上升沿写入输入数据</a:t>
            </a:r>
            <a:endParaRPr lang="en-US" altLang="zh-CN" dirty="0"/>
          </a:p>
          <a:p>
            <a:r>
              <a:rPr lang="zh-CN" altLang="en-US" dirty="0"/>
              <a:t>一直保持到下一个上升沿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10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Rectangle 17"/>
          <p:cNvSpPr>
            <a:spLocks noChangeArrowheads="1"/>
          </p:cNvSpPr>
          <p:nvPr/>
        </p:nvSpPr>
        <p:spPr bwMode="auto">
          <a:xfrm>
            <a:off x="3707904" y="2636912"/>
            <a:ext cx="1584176" cy="18002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en-US" altLang="zh-CN" sz="1800" dirty="0"/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 rot="5400000">
            <a:off x="3638848" y="3383286"/>
            <a:ext cx="280988" cy="142875"/>
          </a:xfrm>
          <a:prstGeom prst="flowChartExtra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 bwMode="auto">
          <a:xfrm>
            <a:off x="2987824" y="2852936"/>
            <a:ext cx="72008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 bwMode="auto">
          <a:xfrm>
            <a:off x="2987824" y="3429000"/>
            <a:ext cx="72008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834639" y="2659511"/>
            <a:ext cx="4379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/>
              <a:t>Q</a:t>
            </a:r>
            <a:endParaRPr kumimoji="1" lang="zh-CN" alt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3699061" y="2659511"/>
            <a:ext cx="4154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/>
              <a:t>D</a:t>
            </a:r>
            <a:endParaRPr kumimoji="1" lang="zh-CN" altLang="en-US" sz="2400" dirty="0"/>
          </a:p>
        </p:txBody>
      </p:sp>
      <p:cxnSp>
        <p:nvCxnSpPr>
          <p:cNvPr id="12" name="Straight Connector 11"/>
          <p:cNvCxnSpPr/>
          <p:nvPr/>
        </p:nvCxnSpPr>
        <p:spPr bwMode="auto">
          <a:xfrm>
            <a:off x="5292080" y="2890343"/>
            <a:ext cx="72008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224947" y="4067780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CLR</a:t>
            </a:r>
            <a:endParaRPr kumimoji="1" lang="zh-CN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295480" y="2636912"/>
            <a:ext cx="545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SET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 flipH="1">
                <a:off x="4834639" y="3786652"/>
                <a:ext cx="576064" cy="37010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kumimoji="1"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kumimoji="1" lang="en-US" altLang="zh-CN" sz="2400" b="0" i="1" smtClean="0">
                              <a:latin typeface="Cambria Math" charset="0"/>
                            </a:rPr>
                            <m:t>𝑄</m:t>
                          </m:r>
                        </m:e>
                      </m:acc>
                    </m:oMath>
                  </m:oMathPara>
                </a14:m>
                <a:endParaRPr kumimoji="1" lang="zh-CN" altLang="en-US" sz="2400" dirty="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4834639" y="3786652"/>
                <a:ext cx="576064" cy="370101"/>
              </a:xfrm>
              <a:prstGeom prst="rect">
                <a:avLst/>
              </a:prstGeom>
              <a:blipFill rotWithShape="0">
                <a:blip r:embed="rId2"/>
                <a:stretch>
                  <a:fillRect t="-1639" r="-41053" b="-295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5779" y="4514352"/>
            <a:ext cx="6448425" cy="1776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9525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存储器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11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6792"/>
            <a:ext cx="9144000" cy="4522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566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寄存器组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199"/>
            <a:ext cx="3898776" cy="4910138"/>
          </a:xfrm>
        </p:spPr>
        <p:txBody>
          <a:bodyPr/>
          <a:lstStyle/>
          <a:p>
            <a:r>
              <a:rPr lang="zh-CN" altLang="en-US" dirty="0"/>
              <a:t>接口简单</a:t>
            </a:r>
          </a:p>
          <a:p>
            <a:pPr lvl="1"/>
            <a:r>
              <a:rPr lang="zh-CN" altLang="en-US" dirty="0"/>
              <a:t>输入</a:t>
            </a:r>
          </a:p>
          <a:p>
            <a:pPr lvl="2"/>
            <a:r>
              <a:rPr lang="zh-CN" altLang="en-US" dirty="0"/>
              <a:t>地址</a:t>
            </a:r>
          </a:p>
          <a:p>
            <a:pPr lvl="2"/>
            <a:r>
              <a:rPr lang="zh-CN" altLang="en-US" dirty="0"/>
              <a:t>写入数据</a:t>
            </a:r>
          </a:p>
          <a:p>
            <a:pPr lvl="2"/>
            <a:r>
              <a:rPr lang="zh-CN" altLang="en-US" dirty="0"/>
              <a:t>写信号</a:t>
            </a:r>
          </a:p>
          <a:p>
            <a:pPr lvl="1"/>
            <a:r>
              <a:rPr lang="zh-CN" altLang="en-US" dirty="0"/>
              <a:t>输出</a:t>
            </a:r>
          </a:p>
          <a:p>
            <a:pPr lvl="2"/>
            <a:r>
              <a:rPr lang="zh-CN" altLang="en-US" dirty="0"/>
              <a:t>读出的数据</a:t>
            </a:r>
          </a:p>
          <a:p>
            <a:r>
              <a:rPr lang="en-US" altLang="zh-CN" dirty="0"/>
              <a:t>3</a:t>
            </a:r>
            <a:r>
              <a:rPr lang="zh-CN" altLang="en-US" dirty="0"/>
              <a:t>个地址端口，</a:t>
            </a:r>
            <a:r>
              <a:rPr lang="en-US" altLang="zh-CN" dirty="0"/>
              <a:t>2</a:t>
            </a:r>
            <a:r>
              <a:rPr lang="zh-CN" altLang="en-US" dirty="0"/>
              <a:t>个用来读，</a:t>
            </a:r>
            <a:r>
              <a:rPr lang="en-US" altLang="zh-CN" dirty="0"/>
              <a:t>1</a:t>
            </a:r>
            <a:r>
              <a:rPr lang="zh-CN" altLang="en-US" dirty="0"/>
              <a:t>个用来写</a:t>
            </a:r>
          </a:p>
          <a:p>
            <a:r>
              <a:rPr lang="zh-CN" altLang="en-US" dirty="0"/>
              <a:t>每个时钟周期可以完成</a:t>
            </a:r>
            <a:r>
              <a:rPr lang="en-US" altLang="zh-CN" dirty="0"/>
              <a:t>3</a:t>
            </a:r>
            <a:r>
              <a:rPr lang="zh-CN" altLang="en-US" dirty="0"/>
              <a:t>次访问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4716016" y="1484784"/>
            <a:ext cx="2736304" cy="252028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latin typeface="Arial" pitchFamily="34" charset="0"/>
                <a:ea typeface="宋体" pitchFamily="2" charset="-122"/>
              </a:rPr>
              <a:t>Registers</a:t>
            </a: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91184" y="1509451"/>
            <a:ext cx="1489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read</a:t>
            </a:r>
            <a:r>
              <a:rPr kumimoji="1" lang="zh-CN" altLang="en-US" dirty="0"/>
              <a:t> </a:t>
            </a:r>
            <a:r>
              <a:rPr kumimoji="1" lang="en-US" altLang="zh-CN" dirty="0"/>
              <a:t>register1</a:t>
            </a:r>
            <a:endParaRPr kumimoji="1"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16015" y="1970584"/>
            <a:ext cx="1489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read</a:t>
            </a:r>
            <a:r>
              <a:rPr kumimoji="1" lang="zh-CN" altLang="en-US" dirty="0"/>
              <a:t> </a:t>
            </a:r>
            <a:r>
              <a:rPr kumimoji="1" lang="en-US" altLang="zh-CN" dirty="0"/>
              <a:t>register2</a:t>
            </a:r>
            <a:endParaRPr kumimoji="1" lang="zh-CN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748633" y="2798168"/>
            <a:ext cx="9754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write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register</a:t>
            </a:r>
            <a:endParaRPr kumimoji="1"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48633" y="3351103"/>
            <a:ext cx="9754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write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</a:t>
            </a:r>
            <a:endParaRPr kumimoji="1" lang="zh-CN" altLang="en-US" dirty="0"/>
          </a:p>
        </p:txBody>
      </p:sp>
      <p:cxnSp>
        <p:nvCxnSpPr>
          <p:cNvPr id="10" name="Straight Connector 9"/>
          <p:cNvCxnSpPr/>
          <p:nvPr/>
        </p:nvCxnSpPr>
        <p:spPr bwMode="auto">
          <a:xfrm>
            <a:off x="3995935" y="1694117"/>
            <a:ext cx="72008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 bwMode="auto">
          <a:xfrm>
            <a:off x="3995935" y="2184011"/>
            <a:ext cx="72008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auto">
          <a:xfrm>
            <a:off x="4007176" y="3121333"/>
            <a:ext cx="72008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 bwMode="auto">
          <a:xfrm>
            <a:off x="4007176" y="3611227"/>
            <a:ext cx="72008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 bwMode="auto">
          <a:xfrm>
            <a:off x="4211960" y="1509451"/>
            <a:ext cx="288032" cy="36933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 bwMode="auto">
          <a:xfrm>
            <a:off x="4211960" y="1999345"/>
            <a:ext cx="288032" cy="36933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 bwMode="auto">
          <a:xfrm>
            <a:off x="4211960" y="2925941"/>
            <a:ext cx="288032" cy="36933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269983" y="138888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5</a:t>
            </a:r>
            <a:endParaRPr kumimoji="1" lang="zh-CN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4271817" y="188189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5</a:t>
            </a:r>
            <a:endParaRPr kumimoji="1" lang="zh-CN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282804" y="281310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5</a:t>
            </a:r>
            <a:endParaRPr kumimoji="1" lang="zh-CN" altLang="en-US" dirty="0"/>
          </a:p>
        </p:txBody>
      </p:sp>
      <p:sp>
        <p:nvSpPr>
          <p:cNvPr id="21" name="Left Brace 20"/>
          <p:cNvSpPr/>
          <p:nvPr/>
        </p:nvSpPr>
        <p:spPr bwMode="auto">
          <a:xfrm>
            <a:off x="3707904" y="1694117"/>
            <a:ext cx="216024" cy="1416490"/>
          </a:xfrm>
          <a:prstGeom prst="leftBrac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738013" y="2133581"/>
            <a:ext cx="996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register</a:t>
            </a:r>
          </a:p>
          <a:p>
            <a:r>
              <a:rPr kumimoji="1" lang="en-US" altLang="zh-CN" dirty="0"/>
              <a:t>numbers</a:t>
            </a:r>
            <a:endParaRPr kumimoji="1" lang="zh-CN" altLang="en-US" dirty="0"/>
          </a:p>
        </p:txBody>
      </p:sp>
      <p:sp>
        <p:nvSpPr>
          <p:cNvPr id="23" name="Left Brace 22"/>
          <p:cNvSpPr/>
          <p:nvPr/>
        </p:nvSpPr>
        <p:spPr bwMode="auto">
          <a:xfrm>
            <a:off x="3709799" y="3295272"/>
            <a:ext cx="214129" cy="781779"/>
          </a:xfrm>
          <a:prstGeom prst="leftBrac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061223" y="3464308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data</a:t>
            </a:r>
            <a:endParaRPr kumimoji="1" lang="zh-CN" altLang="en-US" dirty="0"/>
          </a:p>
        </p:txBody>
      </p:sp>
      <p:sp>
        <p:nvSpPr>
          <p:cNvPr id="25" name="Line 16"/>
          <p:cNvSpPr>
            <a:spLocks noChangeShapeType="1"/>
          </p:cNvSpPr>
          <p:nvPr/>
        </p:nvSpPr>
        <p:spPr bwMode="auto">
          <a:xfrm>
            <a:off x="7452320" y="3324133"/>
            <a:ext cx="648072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" name="Line 16"/>
          <p:cNvSpPr>
            <a:spLocks noChangeShapeType="1"/>
          </p:cNvSpPr>
          <p:nvPr/>
        </p:nvSpPr>
        <p:spPr bwMode="auto">
          <a:xfrm>
            <a:off x="7452320" y="2133581"/>
            <a:ext cx="648072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6768250" y="1810415"/>
            <a:ext cx="6896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read</a:t>
            </a:r>
          </a:p>
          <a:p>
            <a:r>
              <a:rPr kumimoji="1" lang="en-US" altLang="zh-CN" dirty="0"/>
              <a:t>data1</a:t>
            </a:r>
            <a:endParaRPr kumimoji="1" lang="zh-CN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6768250" y="2997770"/>
            <a:ext cx="6896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read</a:t>
            </a:r>
          </a:p>
          <a:p>
            <a:r>
              <a:rPr kumimoji="1" lang="en-US" altLang="zh-CN" dirty="0"/>
              <a:t>data2</a:t>
            </a:r>
            <a:endParaRPr kumimoji="1" lang="zh-CN" altLang="en-US" dirty="0"/>
          </a:p>
        </p:txBody>
      </p:sp>
      <p:sp>
        <p:nvSpPr>
          <p:cNvPr id="30" name="Right Brace 29"/>
          <p:cNvSpPr/>
          <p:nvPr/>
        </p:nvSpPr>
        <p:spPr bwMode="auto">
          <a:xfrm>
            <a:off x="8172400" y="2133580"/>
            <a:ext cx="216024" cy="1187355"/>
          </a:xfrm>
          <a:prstGeom prst="rightBrac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388424" y="2542591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data</a:t>
            </a:r>
            <a:endParaRPr kumimoji="1" lang="zh-CN" altLang="en-US" dirty="0"/>
          </a:p>
        </p:txBody>
      </p:sp>
      <p:cxnSp>
        <p:nvCxnSpPr>
          <p:cNvPr id="33" name="Straight Connector 32"/>
          <p:cNvCxnSpPr>
            <a:endCxn id="5" idx="2"/>
          </p:cNvCxnSpPr>
          <p:nvPr/>
        </p:nvCxnSpPr>
        <p:spPr bwMode="auto">
          <a:xfrm flipV="1">
            <a:off x="6084168" y="4005064"/>
            <a:ext cx="0" cy="504056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6205910" y="4257092"/>
            <a:ext cx="1103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solidFill>
                  <a:srgbClr val="00B0F0"/>
                </a:solidFill>
              </a:rPr>
              <a:t>RegWrite</a:t>
            </a:r>
            <a:endParaRPr kumimoji="1" lang="zh-CN" alt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9180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第一步：取指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当前指令存储在存储器中，用</a:t>
            </a:r>
            <a:r>
              <a:rPr lang="en-US" altLang="zh-CN" dirty="0"/>
              <a:t>PC</a:t>
            </a:r>
            <a:r>
              <a:rPr lang="zh-CN" altLang="en-US" dirty="0"/>
              <a:t>指示指令地址</a:t>
            </a:r>
          </a:p>
          <a:p>
            <a:r>
              <a:rPr lang="en-US" altLang="zh-CN" dirty="0" err="1"/>
              <a:t>Instr</a:t>
            </a:r>
            <a:r>
              <a:rPr lang="en-US" altLang="zh-CN" dirty="0"/>
              <a:t> = MEM[PC] </a:t>
            </a:r>
          </a:p>
          <a:p>
            <a:pPr lvl="1"/>
            <a:r>
              <a:rPr lang="zh-CN" altLang="en-US" dirty="0"/>
              <a:t>从存储器中读出指令</a:t>
            </a:r>
          </a:p>
          <a:p>
            <a:pPr lvl="1"/>
            <a:r>
              <a:rPr lang="zh-CN" altLang="en-US" dirty="0"/>
              <a:t>给地址，一定时间的延迟后，存储器输出当前的指令</a:t>
            </a:r>
          </a:p>
          <a:p>
            <a:r>
              <a:rPr lang="zh-CN" altLang="en-US" dirty="0"/>
              <a:t>修改</a:t>
            </a:r>
            <a:r>
              <a:rPr lang="en-US" altLang="zh-CN" dirty="0"/>
              <a:t>PC</a:t>
            </a:r>
            <a:r>
              <a:rPr lang="zh-CN" altLang="en-US" dirty="0"/>
              <a:t>，使其指向下一条指令</a:t>
            </a:r>
          </a:p>
          <a:p>
            <a:pPr lvl="1"/>
            <a:r>
              <a:rPr lang="zh-CN" altLang="en-US" dirty="0"/>
              <a:t>下一条指令的地址是？ </a:t>
            </a:r>
          </a:p>
          <a:p>
            <a:r>
              <a:rPr lang="zh-CN" altLang="en-US" dirty="0"/>
              <a:t>取指令需要哪些控制信号？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13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4455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取指的实现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14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2237894" y="3356992"/>
            <a:ext cx="504056" cy="1800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PC</a:t>
            </a: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536264" y="1455122"/>
            <a:ext cx="678904" cy="1224136"/>
            <a:chOff x="4355976" y="1772816"/>
            <a:chExt cx="678904" cy="1224136"/>
          </a:xfrm>
        </p:grpSpPr>
        <p:cxnSp>
          <p:nvCxnSpPr>
            <p:cNvPr id="7" name="Straight Connector 6"/>
            <p:cNvCxnSpPr/>
            <p:nvPr/>
          </p:nvCxnSpPr>
          <p:spPr bwMode="auto">
            <a:xfrm>
              <a:off x="4355976" y="1772816"/>
              <a:ext cx="0" cy="432048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8" name="Straight Connector 7"/>
            <p:cNvCxnSpPr/>
            <p:nvPr/>
          </p:nvCxnSpPr>
          <p:spPr bwMode="auto">
            <a:xfrm>
              <a:off x="4355976" y="2564904"/>
              <a:ext cx="0" cy="432048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9" name="Straight Connector 8"/>
            <p:cNvCxnSpPr/>
            <p:nvPr/>
          </p:nvCxnSpPr>
          <p:spPr bwMode="auto">
            <a:xfrm>
              <a:off x="5004048" y="1988840"/>
              <a:ext cx="0" cy="720080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0" name="Straight Connector 9"/>
            <p:cNvCxnSpPr/>
            <p:nvPr/>
          </p:nvCxnSpPr>
          <p:spPr bwMode="auto">
            <a:xfrm flipV="1">
              <a:off x="4355976" y="2708920"/>
              <a:ext cx="648072" cy="288032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1" name="Straight Connector 10"/>
            <p:cNvCxnSpPr/>
            <p:nvPr/>
          </p:nvCxnSpPr>
          <p:spPr bwMode="auto">
            <a:xfrm>
              <a:off x="4355976" y="1772816"/>
              <a:ext cx="648072" cy="216024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2" name="Straight Connector 11"/>
            <p:cNvCxnSpPr/>
            <p:nvPr/>
          </p:nvCxnSpPr>
          <p:spPr bwMode="auto">
            <a:xfrm>
              <a:off x="4355976" y="2204864"/>
              <a:ext cx="288032" cy="144016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3" name="Straight Connector 12"/>
            <p:cNvCxnSpPr/>
            <p:nvPr/>
          </p:nvCxnSpPr>
          <p:spPr bwMode="auto">
            <a:xfrm flipV="1">
              <a:off x="4355976" y="2348880"/>
              <a:ext cx="288032" cy="216024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4573215" y="1880828"/>
              <a:ext cx="461665" cy="88146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vert" wrap="square" rtlCol="0">
              <a:spAutoFit/>
            </a:bodyPr>
            <a:lstStyle/>
            <a:p>
              <a:pPr algn="ctr"/>
              <a:r>
                <a:rPr kumimoji="1" lang="en-US" altLang="zh-CN"/>
                <a:t>Adder</a:t>
              </a:r>
              <a:endParaRPr kumimoji="1" lang="en-US" altLang="zh-CN" dirty="0"/>
            </a:p>
          </p:txBody>
        </p:sp>
      </p:grpSp>
      <p:cxnSp>
        <p:nvCxnSpPr>
          <p:cNvPr id="15" name="Straight Arrow Connector 14"/>
          <p:cNvCxnSpPr/>
          <p:nvPr/>
        </p:nvCxnSpPr>
        <p:spPr bwMode="auto">
          <a:xfrm>
            <a:off x="2741950" y="4257092"/>
            <a:ext cx="677922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6" name="Straight Connector 15"/>
          <p:cNvCxnSpPr/>
          <p:nvPr/>
        </p:nvCxnSpPr>
        <p:spPr bwMode="auto">
          <a:xfrm flipV="1">
            <a:off x="3021350" y="2463234"/>
            <a:ext cx="0" cy="1793858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7" name="Straight Arrow Connector 16"/>
          <p:cNvCxnSpPr/>
          <p:nvPr/>
        </p:nvCxnSpPr>
        <p:spPr bwMode="auto">
          <a:xfrm>
            <a:off x="3021350" y="2463234"/>
            <a:ext cx="514914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8" name="Straight Arrow Connector 17"/>
          <p:cNvCxnSpPr/>
          <p:nvPr/>
        </p:nvCxnSpPr>
        <p:spPr bwMode="auto">
          <a:xfrm flipV="1">
            <a:off x="4215168" y="2003868"/>
            <a:ext cx="500848" cy="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9" name="Straight Arrow Connector 18"/>
          <p:cNvCxnSpPr/>
          <p:nvPr/>
        </p:nvCxnSpPr>
        <p:spPr bwMode="auto">
          <a:xfrm>
            <a:off x="3021350" y="1628800"/>
            <a:ext cx="514914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20" name="TextBox 19"/>
          <p:cNvSpPr txBox="1"/>
          <p:nvPr/>
        </p:nvSpPr>
        <p:spPr>
          <a:xfrm>
            <a:off x="2771800" y="1430149"/>
            <a:ext cx="300082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cxnSp>
        <p:nvCxnSpPr>
          <p:cNvPr id="21" name="Straight Arrow Connector 20"/>
          <p:cNvCxnSpPr/>
          <p:nvPr/>
        </p:nvCxnSpPr>
        <p:spPr bwMode="auto">
          <a:xfrm>
            <a:off x="1908203" y="4257092"/>
            <a:ext cx="329691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2" name="Straight Connector 21"/>
          <p:cNvCxnSpPr/>
          <p:nvPr/>
        </p:nvCxnSpPr>
        <p:spPr bwMode="auto">
          <a:xfrm flipV="1">
            <a:off x="1908203" y="1232756"/>
            <a:ext cx="0" cy="3024336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3" name="Straight Connector 22"/>
          <p:cNvCxnSpPr/>
          <p:nvPr/>
        </p:nvCxnSpPr>
        <p:spPr bwMode="auto">
          <a:xfrm>
            <a:off x="1908203" y="1232756"/>
            <a:ext cx="2807813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4" name="Straight Arrow Connector 23"/>
          <p:cNvCxnSpPr/>
          <p:nvPr/>
        </p:nvCxnSpPr>
        <p:spPr bwMode="auto">
          <a:xfrm flipV="1">
            <a:off x="4716016" y="1232756"/>
            <a:ext cx="0" cy="77111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31" name="Rectangle 30"/>
          <p:cNvSpPr/>
          <p:nvPr/>
        </p:nvSpPr>
        <p:spPr bwMode="auto">
          <a:xfrm>
            <a:off x="3422067" y="3861048"/>
            <a:ext cx="2374069" cy="20162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419872" y="3925238"/>
            <a:ext cx="8881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read</a:t>
            </a:r>
          </a:p>
          <a:p>
            <a:r>
              <a:rPr kumimoji="1" lang="en-US" altLang="zh-CN" dirty="0"/>
              <a:t>address</a:t>
            </a:r>
            <a:endParaRPr kumimoji="1" lang="zh-CN" alt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3536264" y="5157192"/>
            <a:ext cx="1194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instruction</a:t>
            </a:r>
          </a:p>
          <a:p>
            <a:r>
              <a:rPr kumimoji="1" lang="en-US" altLang="zh-CN" dirty="0"/>
              <a:t>memory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609101" y="4510861"/>
            <a:ext cx="1194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instruction</a:t>
            </a:r>
          </a:p>
          <a:p>
            <a:r>
              <a:rPr kumimoji="1" lang="en-US" altLang="zh-CN" dirty="0"/>
              <a:t>[31-0]</a:t>
            </a:r>
            <a:endParaRPr kumimoji="1" lang="zh-CN" altLang="en-US" dirty="0"/>
          </a:p>
        </p:txBody>
      </p:sp>
      <p:cxnSp>
        <p:nvCxnSpPr>
          <p:cNvPr id="35" name="Straight Arrow Connector 34"/>
          <p:cNvCxnSpPr/>
          <p:nvPr/>
        </p:nvCxnSpPr>
        <p:spPr bwMode="auto">
          <a:xfrm>
            <a:off x="5803659" y="5013176"/>
            <a:ext cx="677922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2682809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取到了些什么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15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772816"/>
            <a:ext cx="7672674" cy="4098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11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MIPS</a:t>
            </a:r>
            <a:r>
              <a:rPr kumimoji="1" lang="zh-CN" altLang="en-US" dirty="0"/>
              <a:t>指令的特点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指令长度固定</a:t>
            </a:r>
          </a:p>
          <a:p>
            <a:pPr lvl="1"/>
            <a:r>
              <a:rPr lang="zh-CN" altLang="en-US" dirty="0"/>
              <a:t>不需要根据当前指令的类型来确定下一条指令的地址</a:t>
            </a:r>
          </a:p>
          <a:p>
            <a:pPr lvl="1"/>
            <a:r>
              <a:rPr lang="zh-CN" altLang="en-US" dirty="0"/>
              <a:t>只需对</a:t>
            </a:r>
            <a:r>
              <a:rPr lang="en-US" altLang="zh-CN" dirty="0"/>
              <a:t>PC</a:t>
            </a:r>
            <a:r>
              <a:rPr lang="zh-CN" altLang="en-US" dirty="0"/>
              <a:t>增量即可</a:t>
            </a:r>
          </a:p>
          <a:p>
            <a:r>
              <a:rPr lang="zh-CN" altLang="en-US" dirty="0"/>
              <a:t>寄存器位置基本固定</a:t>
            </a:r>
          </a:p>
          <a:p>
            <a:pPr lvl="1"/>
            <a:r>
              <a:rPr lang="zh-CN" altLang="en-US" dirty="0"/>
              <a:t>目的寄存器位置有所变动，但是</a:t>
            </a:r>
          </a:p>
          <a:p>
            <a:pPr lvl="1"/>
            <a:r>
              <a:rPr lang="zh-CN" altLang="en-US" dirty="0"/>
              <a:t>源寄存器位置总是固定的</a:t>
            </a:r>
          </a:p>
          <a:p>
            <a:pPr lvl="2"/>
            <a:r>
              <a:rPr lang="zh-CN" altLang="en-US" dirty="0"/>
              <a:t>或者不需要源寄存器</a:t>
            </a:r>
          </a:p>
          <a:p>
            <a:r>
              <a:rPr lang="zh-CN" altLang="en-US" dirty="0"/>
              <a:t>在指令译码完成前就可以取操作数了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16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52486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寄存器间运算指令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两条算术指令</a:t>
            </a:r>
          </a:p>
          <a:p>
            <a:pPr lvl="1"/>
            <a:r>
              <a:rPr lang="en-US" dirty="0" err="1"/>
              <a:t>Addu</a:t>
            </a:r>
            <a:r>
              <a:rPr lang="en-US" dirty="0"/>
              <a:t> </a:t>
            </a:r>
            <a:r>
              <a:rPr lang="en-US" dirty="0" err="1"/>
              <a:t>rd</a:t>
            </a:r>
            <a:r>
              <a:rPr lang="en-US" dirty="0"/>
              <a:t> </a:t>
            </a:r>
            <a:r>
              <a:rPr lang="en-US" dirty="0" err="1"/>
              <a:t>rs</a:t>
            </a:r>
            <a:r>
              <a:rPr lang="en-US" dirty="0"/>
              <a:t> </a:t>
            </a:r>
            <a:r>
              <a:rPr lang="en-US" dirty="0" err="1"/>
              <a:t>rt</a:t>
            </a:r>
            <a:r>
              <a:rPr lang="en-US" dirty="0"/>
              <a:t> </a:t>
            </a:r>
          </a:p>
          <a:p>
            <a:pPr lvl="1"/>
            <a:r>
              <a:rPr lang="en-US" dirty="0" err="1"/>
              <a:t>Subu</a:t>
            </a:r>
            <a:r>
              <a:rPr lang="en-US" dirty="0"/>
              <a:t> </a:t>
            </a:r>
            <a:r>
              <a:rPr lang="en-US" dirty="0" err="1"/>
              <a:t>rd</a:t>
            </a:r>
            <a:r>
              <a:rPr lang="en-US" dirty="0"/>
              <a:t> </a:t>
            </a:r>
            <a:r>
              <a:rPr lang="en-US" dirty="0" err="1"/>
              <a:t>rs</a:t>
            </a:r>
            <a:r>
              <a:rPr lang="en-US" dirty="0"/>
              <a:t> </a:t>
            </a:r>
            <a:r>
              <a:rPr lang="en-US" dirty="0" err="1"/>
              <a:t>rt</a:t>
            </a:r>
            <a:r>
              <a:rPr lang="en-US" dirty="0"/>
              <a:t> </a:t>
            </a:r>
          </a:p>
          <a:p>
            <a:r>
              <a:rPr kumimoji="1" lang="zh-CN" altLang="en-US" dirty="0"/>
              <a:t>运算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17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2780928"/>
            <a:ext cx="8280170" cy="273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5846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实现</a:t>
            </a:r>
            <a:r>
              <a:rPr kumimoji="1" lang="en-US" altLang="zh-CN" dirty="0"/>
              <a:t>R</a:t>
            </a:r>
            <a:r>
              <a:rPr kumimoji="1" lang="zh-CN" altLang="en-US" dirty="0"/>
              <a:t>型指令的数据通路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2209800"/>
          </a:xfrm>
        </p:spPr>
        <p:txBody>
          <a:bodyPr/>
          <a:lstStyle/>
          <a:p>
            <a:r>
              <a:rPr lang="en-US" altLang="zh-CN" sz="2400" dirty="0"/>
              <a:t>R[</a:t>
            </a:r>
            <a:r>
              <a:rPr lang="en-US" altLang="zh-CN" sz="2400" dirty="0" err="1"/>
              <a:t>rd</a:t>
            </a:r>
            <a:r>
              <a:rPr lang="en-US" altLang="zh-CN" sz="2400" dirty="0"/>
              <a:t>] </a:t>
            </a:r>
            <a:r>
              <a:rPr lang="zh-CN" altLang="en-US" sz="2400" b="1" dirty="0"/>
              <a:t>← </a:t>
            </a:r>
            <a:r>
              <a:rPr lang="en-US" altLang="zh-CN" sz="2400" dirty="0"/>
              <a:t>R[</a:t>
            </a:r>
            <a:r>
              <a:rPr lang="en-US" altLang="zh-CN" sz="2400" dirty="0" err="1"/>
              <a:t>rs</a:t>
            </a:r>
            <a:r>
              <a:rPr lang="en-US" altLang="zh-CN" sz="2400" dirty="0"/>
              <a:t>] op R[</a:t>
            </a:r>
            <a:r>
              <a:rPr lang="en-US" altLang="zh-CN" sz="2400" dirty="0" err="1"/>
              <a:t>rt</a:t>
            </a:r>
            <a:r>
              <a:rPr lang="en-US" altLang="zh-CN" sz="2400" dirty="0"/>
              <a:t>] </a:t>
            </a:r>
          </a:p>
          <a:p>
            <a:r>
              <a:rPr lang="zh-CN" altLang="en-US" sz="2400" dirty="0"/>
              <a:t>通过指令译码得到</a:t>
            </a:r>
          </a:p>
          <a:p>
            <a:pPr lvl="1"/>
            <a:r>
              <a:rPr lang="en-US" altLang="zh-CN" sz="2100" dirty="0"/>
              <a:t>ALU</a:t>
            </a:r>
            <a:r>
              <a:rPr lang="zh-CN" altLang="en-US" sz="2100" dirty="0"/>
              <a:t>功能码</a:t>
            </a:r>
            <a:r>
              <a:rPr lang="en-US" altLang="zh-CN" sz="2100" dirty="0" err="1"/>
              <a:t>ALUOp</a:t>
            </a:r>
            <a:r>
              <a:rPr lang="en-US" altLang="zh-CN" sz="2100" dirty="0"/>
              <a:t> </a:t>
            </a:r>
          </a:p>
          <a:p>
            <a:pPr lvl="1"/>
            <a:r>
              <a:rPr lang="zh-CN" altLang="en-US" sz="2100" dirty="0"/>
              <a:t>写寄存器控制信号</a:t>
            </a:r>
            <a:r>
              <a:rPr lang="en-US" altLang="zh-CN" sz="2100" dirty="0" err="1"/>
              <a:t>RegWrite</a:t>
            </a:r>
            <a:r>
              <a:rPr lang="en-US" altLang="zh-CN" sz="2100" dirty="0"/>
              <a:t> </a:t>
            </a:r>
          </a:p>
          <a:p>
            <a:r>
              <a:rPr lang="zh-CN" altLang="en-US" sz="2400" dirty="0"/>
              <a:t>根据指令格式，从指令字段中得到寄存器地址</a:t>
            </a:r>
          </a:p>
          <a:p>
            <a:endParaRPr kumimoji="1" lang="zh-CN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18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3203848" y="4055650"/>
            <a:ext cx="1747035" cy="15676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1200" dirty="0">
                <a:latin typeface="Arial" pitchFamily="34" charset="0"/>
                <a:ea typeface="宋体" pitchFamily="2" charset="-122"/>
              </a:rPr>
              <a:t>         </a:t>
            </a:r>
            <a:r>
              <a:rPr lang="en-US" altLang="zh-CN" sz="1200" dirty="0">
                <a:latin typeface="Arial" pitchFamily="34" charset="0"/>
                <a:ea typeface="宋体" pitchFamily="2" charset="-122"/>
              </a:rPr>
              <a:t>Registers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176671" y="4051318"/>
            <a:ext cx="7378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/>
              <a:t>read</a:t>
            </a:r>
          </a:p>
          <a:p>
            <a:r>
              <a:rPr kumimoji="1" lang="en-US" altLang="zh-CN" sz="1200" dirty="0"/>
              <a:t>register1</a:t>
            </a:r>
            <a:endParaRPr kumimoji="1" lang="zh-CN" alt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3189831" y="4417943"/>
            <a:ext cx="7378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/>
              <a:t>read</a:t>
            </a:r>
          </a:p>
          <a:p>
            <a:r>
              <a:rPr kumimoji="1" lang="en-US" altLang="zh-CN" sz="1200" dirty="0"/>
              <a:t>register2</a:t>
            </a:r>
            <a:endParaRPr kumimoji="1" lang="zh-CN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3190650" y="4839493"/>
            <a:ext cx="975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/>
              <a:t>write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register</a:t>
            </a:r>
            <a:endParaRPr kumimoji="1" lang="zh-CN" altLang="en-US" sz="1200" dirty="0"/>
          </a:p>
        </p:txBody>
      </p:sp>
      <p:sp>
        <p:nvSpPr>
          <p:cNvPr id="9" name="TextBox 8"/>
          <p:cNvSpPr txBox="1"/>
          <p:nvPr/>
        </p:nvSpPr>
        <p:spPr>
          <a:xfrm>
            <a:off x="3190649" y="5297075"/>
            <a:ext cx="9754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/>
              <a:t>write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data</a:t>
            </a:r>
            <a:endParaRPr kumimoji="1" lang="zh-CN" altLang="en-US" sz="1200" dirty="0"/>
          </a:p>
        </p:txBody>
      </p:sp>
      <p:cxnSp>
        <p:nvCxnSpPr>
          <p:cNvPr id="10" name="Straight Connector 9"/>
          <p:cNvCxnSpPr/>
          <p:nvPr/>
        </p:nvCxnSpPr>
        <p:spPr bwMode="auto">
          <a:xfrm>
            <a:off x="1603375" y="4258737"/>
            <a:ext cx="1600473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 bwMode="auto">
          <a:xfrm>
            <a:off x="1603375" y="4648775"/>
            <a:ext cx="1586456" cy="414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auto">
          <a:xfrm>
            <a:off x="1603375" y="5070325"/>
            <a:ext cx="1600473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Line 16"/>
          <p:cNvSpPr>
            <a:spLocks noChangeShapeType="1"/>
          </p:cNvSpPr>
          <p:nvPr/>
        </p:nvSpPr>
        <p:spPr bwMode="auto">
          <a:xfrm>
            <a:off x="4950883" y="5114674"/>
            <a:ext cx="1784806" cy="468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" name="Line 16"/>
          <p:cNvSpPr>
            <a:spLocks noChangeShapeType="1"/>
          </p:cNvSpPr>
          <p:nvPr/>
        </p:nvSpPr>
        <p:spPr bwMode="auto">
          <a:xfrm>
            <a:off x="4950882" y="4489569"/>
            <a:ext cx="1797961" cy="747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4427983" y="4258737"/>
            <a:ext cx="522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/>
              <a:t>read</a:t>
            </a:r>
          </a:p>
          <a:p>
            <a:r>
              <a:rPr kumimoji="1" lang="en-US" altLang="zh-CN" sz="1200" dirty="0"/>
              <a:t>data1</a:t>
            </a:r>
            <a:endParaRPr kumimoji="1" lang="zh-CN" altLang="en-US" sz="1200" dirty="0"/>
          </a:p>
        </p:txBody>
      </p:sp>
      <p:sp>
        <p:nvSpPr>
          <p:cNvPr id="27" name="TextBox 26"/>
          <p:cNvSpPr txBox="1"/>
          <p:nvPr/>
        </p:nvSpPr>
        <p:spPr>
          <a:xfrm>
            <a:off x="4427983" y="4882712"/>
            <a:ext cx="522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/>
              <a:t>read</a:t>
            </a:r>
          </a:p>
          <a:p>
            <a:r>
              <a:rPr kumimoji="1" lang="en-US" altLang="zh-CN" sz="1200" dirty="0"/>
              <a:t>data2</a:t>
            </a:r>
            <a:endParaRPr kumimoji="1" lang="zh-CN" altLang="en-US" sz="1200" dirty="0"/>
          </a:p>
        </p:txBody>
      </p:sp>
      <p:sp>
        <p:nvSpPr>
          <p:cNvPr id="31" name="TextBox 30"/>
          <p:cNvSpPr txBox="1"/>
          <p:nvPr/>
        </p:nvSpPr>
        <p:spPr>
          <a:xfrm>
            <a:off x="3866306" y="3333738"/>
            <a:ext cx="9012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 err="1">
                <a:solidFill>
                  <a:srgbClr val="FF0000"/>
                </a:solidFill>
              </a:rPr>
              <a:t>RegWrite</a:t>
            </a:r>
            <a:endParaRPr kumimoji="1" lang="zh-CN" altLang="en-US" sz="1400" dirty="0">
              <a:solidFill>
                <a:srgbClr val="FF0000"/>
              </a:solidFill>
            </a:endParaRPr>
          </a:p>
        </p:txBody>
      </p:sp>
      <p:cxnSp>
        <p:nvCxnSpPr>
          <p:cNvPr id="36" name="Straight Connector 35"/>
          <p:cNvCxnSpPr/>
          <p:nvPr/>
        </p:nvCxnSpPr>
        <p:spPr bwMode="auto">
          <a:xfrm flipV="1">
            <a:off x="3927662" y="3763286"/>
            <a:ext cx="0" cy="288032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 bwMode="auto">
          <a:xfrm>
            <a:off x="1603375" y="4258737"/>
            <a:ext cx="0" cy="811588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 bwMode="auto">
          <a:xfrm flipH="1">
            <a:off x="971600" y="4879608"/>
            <a:ext cx="631775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89215" y="4576524"/>
            <a:ext cx="12410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/>
              <a:t>instruction[31-0]</a:t>
            </a:r>
            <a:endParaRPr kumimoji="1" lang="zh-CN" altLang="en-US" sz="1200" dirty="0"/>
          </a:p>
        </p:txBody>
      </p:sp>
      <p:sp>
        <p:nvSpPr>
          <p:cNvPr id="45" name="TextBox 44"/>
          <p:cNvSpPr txBox="1"/>
          <p:nvPr/>
        </p:nvSpPr>
        <p:spPr>
          <a:xfrm>
            <a:off x="1600890" y="3856338"/>
            <a:ext cx="1317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/>
              <a:t>instruction[25-21]</a:t>
            </a:r>
            <a:endParaRPr kumimoji="1" lang="zh-CN" altLang="en-US" sz="1200" dirty="0"/>
          </a:p>
        </p:txBody>
      </p:sp>
      <p:sp>
        <p:nvSpPr>
          <p:cNvPr id="46" name="TextBox 45"/>
          <p:cNvSpPr txBox="1"/>
          <p:nvPr/>
        </p:nvSpPr>
        <p:spPr>
          <a:xfrm>
            <a:off x="1600889" y="4319718"/>
            <a:ext cx="1317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/>
              <a:t>instruction[20-16]</a:t>
            </a:r>
            <a:endParaRPr kumimoji="1" lang="zh-CN" altLang="en-US" sz="1200" dirty="0"/>
          </a:p>
        </p:txBody>
      </p:sp>
      <p:sp>
        <p:nvSpPr>
          <p:cNvPr id="47" name="TextBox 46"/>
          <p:cNvSpPr txBox="1"/>
          <p:nvPr/>
        </p:nvSpPr>
        <p:spPr>
          <a:xfrm>
            <a:off x="1597646" y="4783098"/>
            <a:ext cx="1317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/>
              <a:t>instruction[15-11]</a:t>
            </a:r>
            <a:endParaRPr kumimoji="1" lang="zh-CN" altLang="en-US" sz="1200" dirty="0"/>
          </a:p>
        </p:txBody>
      </p:sp>
      <p:sp>
        <p:nvSpPr>
          <p:cNvPr id="48" name="AutoShape 54"/>
          <p:cNvSpPr>
            <a:spLocks noChangeArrowheads="1"/>
          </p:cNvSpPr>
          <p:nvPr/>
        </p:nvSpPr>
        <p:spPr bwMode="auto">
          <a:xfrm rot="16200000">
            <a:off x="6577073" y="4209935"/>
            <a:ext cx="1393906" cy="1076672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dirty="0"/>
              <a:t>      </a:t>
            </a:r>
          </a:p>
        </p:txBody>
      </p:sp>
      <p:sp>
        <p:nvSpPr>
          <p:cNvPr id="49" name="AutoShape 55"/>
          <p:cNvSpPr>
            <a:spLocks noChangeArrowheads="1"/>
          </p:cNvSpPr>
          <p:nvPr/>
        </p:nvSpPr>
        <p:spPr bwMode="auto">
          <a:xfrm rot="5400000">
            <a:off x="6604382" y="4694866"/>
            <a:ext cx="431800" cy="142875"/>
          </a:xfrm>
          <a:prstGeom prst="flowChartExtra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52" name="Line 16"/>
          <p:cNvSpPr>
            <a:spLocks noChangeShapeType="1"/>
          </p:cNvSpPr>
          <p:nvPr/>
        </p:nvSpPr>
        <p:spPr bwMode="auto">
          <a:xfrm>
            <a:off x="7812362" y="4879608"/>
            <a:ext cx="648072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3" name="Line 16"/>
          <p:cNvSpPr>
            <a:spLocks noChangeShapeType="1"/>
          </p:cNvSpPr>
          <p:nvPr/>
        </p:nvSpPr>
        <p:spPr bwMode="auto">
          <a:xfrm>
            <a:off x="7812362" y="4596717"/>
            <a:ext cx="648072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cxnSp>
        <p:nvCxnSpPr>
          <p:cNvPr id="57" name="Straight Connector 56"/>
          <p:cNvCxnSpPr/>
          <p:nvPr/>
        </p:nvCxnSpPr>
        <p:spPr bwMode="auto">
          <a:xfrm flipH="1">
            <a:off x="7195496" y="3994837"/>
            <a:ext cx="5439" cy="302714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6903240" y="3626997"/>
            <a:ext cx="7184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>
                <a:solidFill>
                  <a:srgbClr val="FF0000"/>
                </a:solidFill>
              </a:rPr>
              <a:t>ALU</a:t>
            </a:r>
            <a:r>
              <a:rPr kumimoji="1" lang="zh-CN" altLang="en-US" sz="1200" dirty="0">
                <a:solidFill>
                  <a:srgbClr val="FF0000"/>
                </a:solidFill>
              </a:rPr>
              <a:t> </a:t>
            </a:r>
            <a:r>
              <a:rPr kumimoji="1" lang="en-US" altLang="zh-CN" sz="1200" dirty="0">
                <a:solidFill>
                  <a:srgbClr val="FF0000"/>
                </a:solidFill>
              </a:rPr>
              <a:t>Op</a:t>
            </a:r>
            <a:endParaRPr kumimoji="1"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291269" y="4664531"/>
            <a:ext cx="5725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/>
              <a:t>ALU</a:t>
            </a:r>
          </a:p>
          <a:p>
            <a:r>
              <a:rPr kumimoji="1" lang="en-US" altLang="zh-CN" sz="1200" dirty="0"/>
              <a:t>Result</a:t>
            </a:r>
            <a:endParaRPr kumimoji="1" lang="zh-CN" altLang="en-US" sz="1200" dirty="0"/>
          </a:p>
        </p:txBody>
      </p:sp>
      <p:sp>
        <p:nvSpPr>
          <p:cNvPr id="62" name="TextBox 61"/>
          <p:cNvSpPr txBox="1"/>
          <p:nvPr/>
        </p:nvSpPr>
        <p:spPr>
          <a:xfrm>
            <a:off x="6903240" y="4602609"/>
            <a:ext cx="4716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/>
              <a:t>ALU</a:t>
            </a:r>
            <a:endParaRPr kumimoji="1" lang="zh-CN" altLang="en-US" sz="1200" dirty="0"/>
          </a:p>
        </p:txBody>
      </p:sp>
      <p:sp>
        <p:nvSpPr>
          <p:cNvPr id="64" name="TextBox 63"/>
          <p:cNvSpPr txBox="1"/>
          <p:nvPr/>
        </p:nvSpPr>
        <p:spPr>
          <a:xfrm>
            <a:off x="7343631" y="4417943"/>
            <a:ext cx="4999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>
                <a:solidFill>
                  <a:srgbClr val="FF0000"/>
                </a:solidFill>
              </a:rPr>
              <a:t>Zero</a:t>
            </a:r>
            <a:endParaRPr kumimoji="1" lang="zh-CN" altLang="en-US" sz="1200" dirty="0">
              <a:solidFill>
                <a:srgbClr val="FF0000"/>
              </a:solidFill>
            </a:endParaRPr>
          </a:p>
        </p:txBody>
      </p:sp>
      <p:cxnSp>
        <p:nvCxnSpPr>
          <p:cNvPr id="66" name="Straight Connector 65"/>
          <p:cNvCxnSpPr/>
          <p:nvPr/>
        </p:nvCxnSpPr>
        <p:spPr bwMode="auto">
          <a:xfrm>
            <a:off x="8418647" y="4879609"/>
            <a:ext cx="0" cy="1285695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 bwMode="auto">
          <a:xfrm flipH="1">
            <a:off x="2915637" y="6165304"/>
            <a:ext cx="550301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 bwMode="auto">
          <a:xfrm flipV="1">
            <a:off x="2915636" y="5445224"/>
            <a:ext cx="0" cy="72008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endCxn id="9" idx="1"/>
          </p:cNvCxnSpPr>
          <p:nvPr/>
        </p:nvCxnSpPr>
        <p:spPr bwMode="auto">
          <a:xfrm>
            <a:off x="2922236" y="5432791"/>
            <a:ext cx="268413" cy="278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15688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ORI</a:t>
            </a:r>
            <a:r>
              <a:rPr kumimoji="1" lang="zh-CN" altLang="en-US" dirty="0"/>
              <a:t>指令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 立即数指令</a:t>
            </a:r>
          </a:p>
          <a:p>
            <a:pPr lvl="1"/>
            <a:r>
              <a:rPr lang="en-US" dirty="0"/>
              <a:t>Ori </a:t>
            </a:r>
            <a:r>
              <a:rPr lang="en-US" dirty="0" err="1"/>
              <a:t>rt</a:t>
            </a:r>
            <a:r>
              <a:rPr lang="en-US" dirty="0"/>
              <a:t> </a:t>
            </a:r>
            <a:r>
              <a:rPr lang="en-US" dirty="0" err="1"/>
              <a:t>rs</a:t>
            </a:r>
            <a:r>
              <a:rPr lang="en-US" dirty="0"/>
              <a:t> </a:t>
            </a:r>
            <a:r>
              <a:rPr lang="en-US" dirty="0" err="1"/>
              <a:t>imm</a:t>
            </a:r>
            <a:r>
              <a:rPr lang="en-US" dirty="0"/>
              <a:t> </a:t>
            </a:r>
          </a:p>
          <a:p>
            <a:pPr lvl="1"/>
            <a:r>
              <a:rPr lang="en-US" dirty="0"/>
              <a:t>R[</a:t>
            </a:r>
            <a:r>
              <a:rPr lang="en-US" dirty="0" err="1"/>
              <a:t>rt</a:t>
            </a:r>
            <a:r>
              <a:rPr lang="en-US" dirty="0"/>
              <a:t>] </a:t>
            </a:r>
            <a:r>
              <a:rPr lang="en-US" b="1" dirty="0"/>
              <a:t>← </a:t>
            </a:r>
            <a:r>
              <a:rPr lang="en-US" dirty="0"/>
              <a:t>R[</a:t>
            </a:r>
            <a:r>
              <a:rPr lang="en-US" dirty="0" err="1"/>
              <a:t>rs</a:t>
            </a:r>
            <a:r>
              <a:rPr lang="en-US" dirty="0"/>
              <a:t>] or </a:t>
            </a:r>
            <a:r>
              <a:rPr lang="en-US" dirty="0" err="1"/>
              <a:t>ZeroExt</a:t>
            </a:r>
            <a:r>
              <a:rPr lang="en-US" dirty="0"/>
              <a:t>(</a:t>
            </a:r>
            <a:r>
              <a:rPr lang="en-US" dirty="0" err="1"/>
              <a:t>imm</a:t>
            </a:r>
            <a:r>
              <a:rPr lang="en-US" dirty="0"/>
              <a:t>) </a:t>
            </a:r>
          </a:p>
          <a:p>
            <a:r>
              <a:rPr lang="en-US" dirty="0" err="1"/>
              <a:t>需要将Instr</a:t>
            </a:r>
            <a:r>
              <a:rPr lang="en-US" dirty="0"/>
              <a:t>[15:0]</a:t>
            </a:r>
            <a:r>
              <a:rPr lang="en-US" dirty="0" err="1"/>
              <a:t>送到ALU中</a:t>
            </a:r>
            <a:endParaRPr lang="en-US" dirty="0"/>
          </a:p>
          <a:p>
            <a:r>
              <a:rPr lang="en-US" dirty="0"/>
              <a:t>目的寄存器字段有变化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19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261" y="3674269"/>
            <a:ext cx="7327478" cy="220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692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本讲提要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指令执行方式和步骤</a:t>
            </a:r>
          </a:p>
          <a:p>
            <a:r>
              <a:rPr lang="zh-CN" altLang="en-US" dirty="0"/>
              <a:t>单周期</a:t>
            </a:r>
            <a:r>
              <a:rPr lang="en-US" altLang="zh-CN" dirty="0"/>
              <a:t>CPU</a:t>
            </a:r>
            <a:r>
              <a:rPr lang="zh-CN" altLang="en-US" dirty="0"/>
              <a:t>设计</a:t>
            </a:r>
          </a:p>
          <a:p>
            <a:pPr lvl="1"/>
            <a:r>
              <a:rPr lang="zh-CN" altLang="en-US" dirty="0"/>
              <a:t>指令集：</a:t>
            </a:r>
            <a:r>
              <a:rPr lang="en-US" altLang="zh-CN" dirty="0"/>
              <a:t>7</a:t>
            </a:r>
            <a:r>
              <a:rPr lang="zh-CN" altLang="en-US" dirty="0"/>
              <a:t>条典型指令</a:t>
            </a:r>
          </a:p>
          <a:p>
            <a:pPr lvl="1"/>
            <a:r>
              <a:rPr lang="zh-CN" altLang="en-US" dirty="0"/>
              <a:t>数据通路</a:t>
            </a:r>
          </a:p>
          <a:p>
            <a:pPr lvl="1"/>
            <a:r>
              <a:rPr lang="zh-CN" altLang="en-US" dirty="0"/>
              <a:t>控制器</a:t>
            </a:r>
          </a:p>
          <a:p>
            <a:r>
              <a:rPr lang="en-US" altLang="zh-CN" dirty="0"/>
              <a:t>Project 3 </a:t>
            </a:r>
          </a:p>
          <a:p>
            <a:pPr lvl="1"/>
            <a:r>
              <a:rPr lang="zh-CN" altLang="en-US" dirty="0"/>
              <a:t>存储器及串口访问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1495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立即数型指令的实现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1880583"/>
          </a:xfrm>
        </p:spPr>
        <p:txBody>
          <a:bodyPr/>
          <a:lstStyle/>
          <a:p>
            <a:r>
              <a:rPr lang="zh-CN" altLang="en-US" sz="2400" dirty="0"/>
              <a:t>将</a:t>
            </a:r>
            <a:r>
              <a:rPr lang="en-US" altLang="zh-CN" sz="2400" dirty="0" err="1"/>
              <a:t>Datapath</a:t>
            </a:r>
            <a:r>
              <a:rPr lang="zh-CN" altLang="en-US" sz="2400" dirty="0"/>
              <a:t>扩展以实现立即数型指令</a:t>
            </a:r>
          </a:p>
          <a:p>
            <a:pPr lvl="1"/>
            <a:r>
              <a:rPr lang="zh-CN" altLang="en-US" sz="2000" dirty="0"/>
              <a:t>目的寄存器：</a:t>
            </a:r>
            <a:r>
              <a:rPr lang="en-US" altLang="zh-CN" sz="2000" dirty="0" err="1"/>
              <a:t>rt</a:t>
            </a:r>
            <a:r>
              <a:rPr lang="en-US" altLang="zh-CN" sz="2000" dirty="0"/>
              <a:t> </a:t>
            </a:r>
            <a:r>
              <a:rPr lang="zh-CN" altLang="en-US" sz="2000" dirty="0"/>
              <a:t>或</a:t>
            </a:r>
            <a:r>
              <a:rPr lang="en-US" altLang="zh-CN" sz="2000" dirty="0" err="1"/>
              <a:t>rd</a:t>
            </a:r>
            <a:r>
              <a:rPr lang="en-US" altLang="zh-CN" sz="2000" dirty="0"/>
              <a:t> </a:t>
            </a:r>
            <a:endParaRPr lang="zh-CN" altLang="en-US" sz="2000" dirty="0"/>
          </a:p>
          <a:p>
            <a:pPr lvl="1"/>
            <a:r>
              <a:rPr lang="zh-CN" altLang="en-US" sz="2000" dirty="0"/>
              <a:t>立即数字段要零扩展或者是符号扩展</a:t>
            </a:r>
          </a:p>
          <a:p>
            <a:pPr lvl="1"/>
            <a:r>
              <a:rPr lang="en-US" altLang="zh-CN" sz="2000" dirty="0" err="1"/>
              <a:t>ALUOp</a:t>
            </a:r>
            <a:r>
              <a:rPr lang="zh-CN" altLang="en-US" sz="2000" dirty="0"/>
              <a:t>：来自指令功能译码</a:t>
            </a:r>
          </a:p>
          <a:p>
            <a:pPr lvl="1"/>
            <a:r>
              <a:rPr lang="en-US" altLang="zh-CN" sz="2000" dirty="0" err="1"/>
              <a:t>ALUSrc</a:t>
            </a:r>
            <a:r>
              <a:rPr lang="zh-CN" altLang="en-US" sz="2000" dirty="0"/>
              <a:t>：来自指令操作码译码（寄存器</a:t>
            </a:r>
            <a:r>
              <a:rPr lang="en-US" altLang="zh-CN" sz="2000" dirty="0"/>
              <a:t>/</a:t>
            </a:r>
            <a:r>
              <a:rPr lang="zh-CN" altLang="en-US" sz="2000" dirty="0"/>
              <a:t>立即数）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20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3213274" y="3566038"/>
            <a:ext cx="1747035" cy="15676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1200" dirty="0">
                <a:latin typeface="Arial" pitchFamily="34" charset="0"/>
                <a:ea typeface="宋体" pitchFamily="2" charset="-122"/>
              </a:rPr>
              <a:t>         </a:t>
            </a:r>
            <a:r>
              <a:rPr lang="en-US" altLang="zh-CN" sz="1200" dirty="0">
                <a:latin typeface="Arial" pitchFamily="34" charset="0"/>
                <a:ea typeface="宋体" pitchFamily="2" charset="-122"/>
              </a:rPr>
              <a:t>Registers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186097" y="3561706"/>
            <a:ext cx="7378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/>
              <a:t>read</a:t>
            </a:r>
          </a:p>
          <a:p>
            <a:r>
              <a:rPr kumimoji="1" lang="en-US" altLang="zh-CN" sz="1200" dirty="0"/>
              <a:t>register1</a:t>
            </a:r>
            <a:endParaRPr kumimoji="1" lang="zh-CN" alt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3199257" y="3928331"/>
            <a:ext cx="7378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/>
              <a:t>read</a:t>
            </a:r>
          </a:p>
          <a:p>
            <a:r>
              <a:rPr kumimoji="1" lang="en-US" altLang="zh-CN" sz="1200" dirty="0"/>
              <a:t>register2</a:t>
            </a:r>
            <a:endParaRPr kumimoji="1" lang="zh-CN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3200076" y="4349881"/>
            <a:ext cx="975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/>
              <a:t>write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register</a:t>
            </a:r>
            <a:endParaRPr kumimoji="1" lang="zh-CN" altLang="en-US" sz="1200" dirty="0"/>
          </a:p>
        </p:txBody>
      </p:sp>
      <p:sp>
        <p:nvSpPr>
          <p:cNvPr id="9" name="TextBox 8"/>
          <p:cNvSpPr txBox="1"/>
          <p:nvPr/>
        </p:nvSpPr>
        <p:spPr>
          <a:xfrm>
            <a:off x="3174896" y="4857497"/>
            <a:ext cx="9754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/>
              <a:t>write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data</a:t>
            </a:r>
            <a:endParaRPr kumimoji="1" lang="zh-CN" altLang="en-US" sz="1200" dirty="0"/>
          </a:p>
        </p:txBody>
      </p:sp>
      <p:cxnSp>
        <p:nvCxnSpPr>
          <p:cNvPr id="10" name="Straight Connector 9"/>
          <p:cNvCxnSpPr/>
          <p:nvPr/>
        </p:nvCxnSpPr>
        <p:spPr bwMode="auto">
          <a:xfrm>
            <a:off x="1201874" y="3769125"/>
            <a:ext cx="20114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endCxn id="7" idx="1"/>
          </p:cNvCxnSpPr>
          <p:nvPr/>
        </p:nvCxnSpPr>
        <p:spPr bwMode="auto">
          <a:xfrm flipV="1">
            <a:off x="1201874" y="4159164"/>
            <a:ext cx="1997383" cy="15755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endCxn id="49" idx="1"/>
          </p:cNvCxnSpPr>
          <p:nvPr/>
        </p:nvCxnSpPr>
        <p:spPr bwMode="auto">
          <a:xfrm>
            <a:off x="1201874" y="5127842"/>
            <a:ext cx="1211369" cy="1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Line 16"/>
          <p:cNvSpPr>
            <a:spLocks noChangeShapeType="1"/>
          </p:cNvSpPr>
          <p:nvPr/>
        </p:nvSpPr>
        <p:spPr bwMode="auto">
          <a:xfrm>
            <a:off x="4960309" y="4625062"/>
            <a:ext cx="1028450" cy="1152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Line 16"/>
          <p:cNvSpPr>
            <a:spLocks noChangeShapeType="1"/>
          </p:cNvSpPr>
          <p:nvPr/>
        </p:nvSpPr>
        <p:spPr bwMode="auto">
          <a:xfrm>
            <a:off x="4960308" y="3999957"/>
            <a:ext cx="1797961" cy="747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4437409" y="3769125"/>
            <a:ext cx="522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/>
              <a:t>read</a:t>
            </a:r>
          </a:p>
          <a:p>
            <a:r>
              <a:rPr kumimoji="1" lang="en-US" altLang="zh-CN" sz="1200" dirty="0"/>
              <a:t>data1</a:t>
            </a:r>
            <a:endParaRPr kumimoji="1" lang="zh-CN" alt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4437409" y="4393100"/>
            <a:ext cx="522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/>
              <a:t>read</a:t>
            </a:r>
          </a:p>
          <a:p>
            <a:r>
              <a:rPr kumimoji="1" lang="en-US" altLang="zh-CN" sz="1200" dirty="0"/>
              <a:t>data2</a:t>
            </a:r>
            <a:endParaRPr kumimoji="1" lang="zh-CN" alt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3923928" y="3175983"/>
            <a:ext cx="9012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 err="1">
                <a:solidFill>
                  <a:srgbClr val="FF0000"/>
                </a:solidFill>
              </a:rPr>
              <a:t>RegWrite</a:t>
            </a:r>
            <a:endParaRPr kumimoji="1" lang="zh-CN" altLang="en-US" sz="1400" dirty="0">
              <a:solidFill>
                <a:srgbClr val="FF0000"/>
              </a:solidFill>
            </a:endParaRPr>
          </a:p>
        </p:txBody>
      </p:sp>
      <p:cxnSp>
        <p:nvCxnSpPr>
          <p:cNvPr id="18" name="Straight Connector 17"/>
          <p:cNvCxnSpPr/>
          <p:nvPr/>
        </p:nvCxnSpPr>
        <p:spPr bwMode="auto">
          <a:xfrm flipV="1">
            <a:off x="3937088" y="3273674"/>
            <a:ext cx="0" cy="288032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 bwMode="auto">
          <a:xfrm>
            <a:off x="1201874" y="3769125"/>
            <a:ext cx="0" cy="2042878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 bwMode="auto">
          <a:xfrm flipH="1" flipV="1">
            <a:off x="250872" y="4413754"/>
            <a:ext cx="951002" cy="8466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163959" y="5526523"/>
            <a:ext cx="12410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/>
              <a:t>instruction[15-0</a:t>
            </a:r>
            <a:r>
              <a:rPr kumimoji="1" lang="en-US" altLang="zh-CN" sz="1200" dirty="0"/>
              <a:t>]</a:t>
            </a:r>
            <a:endParaRPr kumimoji="1" lang="zh-CN" altLang="en-US" sz="1200" dirty="0"/>
          </a:p>
        </p:txBody>
      </p:sp>
      <p:sp>
        <p:nvSpPr>
          <p:cNvPr id="22" name="TextBox 21"/>
          <p:cNvSpPr txBox="1"/>
          <p:nvPr/>
        </p:nvSpPr>
        <p:spPr>
          <a:xfrm>
            <a:off x="1155080" y="3366725"/>
            <a:ext cx="1317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/>
              <a:t>instruction[25-21]</a:t>
            </a:r>
            <a:endParaRPr kumimoji="1" lang="zh-CN" altLang="en-US" sz="1200" dirty="0"/>
          </a:p>
        </p:txBody>
      </p:sp>
      <p:sp>
        <p:nvSpPr>
          <p:cNvPr id="23" name="TextBox 22"/>
          <p:cNvSpPr txBox="1"/>
          <p:nvPr/>
        </p:nvSpPr>
        <p:spPr>
          <a:xfrm>
            <a:off x="1159714" y="3818196"/>
            <a:ext cx="1317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/>
              <a:t>instruction[20-16]</a:t>
            </a:r>
            <a:endParaRPr kumimoji="1" lang="zh-CN" altLang="en-US" sz="1200" dirty="0"/>
          </a:p>
        </p:txBody>
      </p:sp>
      <p:sp>
        <p:nvSpPr>
          <p:cNvPr id="24" name="TextBox 23"/>
          <p:cNvSpPr txBox="1"/>
          <p:nvPr/>
        </p:nvSpPr>
        <p:spPr>
          <a:xfrm>
            <a:off x="1168298" y="4842363"/>
            <a:ext cx="1317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/>
              <a:t>instruction[15-11]</a:t>
            </a:r>
            <a:endParaRPr kumimoji="1" lang="zh-CN" altLang="en-US" sz="1200" dirty="0"/>
          </a:p>
        </p:txBody>
      </p:sp>
      <p:sp>
        <p:nvSpPr>
          <p:cNvPr id="25" name="AutoShape 54"/>
          <p:cNvSpPr>
            <a:spLocks noChangeArrowheads="1"/>
          </p:cNvSpPr>
          <p:nvPr/>
        </p:nvSpPr>
        <p:spPr bwMode="auto">
          <a:xfrm rot="16200000">
            <a:off x="6580061" y="3713885"/>
            <a:ext cx="1393906" cy="1089548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dirty="0"/>
              <a:t>      </a:t>
            </a:r>
          </a:p>
        </p:txBody>
      </p:sp>
      <p:sp>
        <p:nvSpPr>
          <p:cNvPr id="26" name="AutoShape 55"/>
          <p:cNvSpPr>
            <a:spLocks noChangeArrowheads="1"/>
          </p:cNvSpPr>
          <p:nvPr/>
        </p:nvSpPr>
        <p:spPr bwMode="auto">
          <a:xfrm rot="5400000">
            <a:off x="6587778" y="4205254"/>
            <a:ext cx="431800" cy="142875"/>
          </a:xfrm>
          <a:prstGeom prst="flowChartExtra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27" name="Line 16"/>
          <p:cNvSpPr>
            <a:spLocks noChangeShapeType="1"/>
          </p:cNvSpPr>
          <p:nvPr/>
        </p:nvSpPr>
        <p:spPr bwMode="auto">
          <a:xfrm>
            <a:off x="7821788" y="4389996"/>
            <a:ext cx="648072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" name="Line 16"/>
          <p:cNvSpPr>
            <a:spLocks noChangeShapeType="1"/>
          </p:cNvSpPr>
          <p:nvPr/>
        </p:nvSpPr>
        <p:spPr bwMode="auto">
          <a:xfrm>
            <a:off x="7821788" y="4107105"/>
            <a:ext cx="648072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cxnSp>
        <p:nvCxnSpPr>
          <p:cNvPr id="29" name="Straight Connector 28"/>
          <p:cNvCxnSpPr/>
          <p:nvPr/>
        </p:nvCxnSpPr>
        <p:spPr bwMode="auto">
          <a:xfrm flipH="1">
            <a:off x="7204922" y="3505225"/>
            <a:ext cx="5439" cy="302714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7204922" y="3386243"/>
            <a:ext cx="7184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>
                <a:solidFill>
                  <a:srgbClr val="FF0000"/>
                </a:solidFill>
              </a:rPr>
              <a:t>ALU</a:t>
            </a:r>
            <a:r>
              <a:rPr kumimoji="1" lang="zh-CN" altLang="en-US" sz="1200" dirty="0">
                <a:solidFill>
                  <a:srgbClr val="FF0000"/>
                </a:solidFill>
              </a:rPr>
              <a:t> </a:t>
            </a:r>
            <a:r>
              <a:rPr kumimoji="1" lang="en-US" altLang="zh-CN" sz="1200" dirty="0">
                <a:solidFill>
                  <a:srgbClr val="FF0000"/>
                </a:solidFill>
              </a:rPr>
              <a:t>Op</a:t>
            </a:r>
            <a:endParaRPr kumimoji="1"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300695" y="4174919"/>
            <a:ext cx="5725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/>
              <a:t>ALU</a:t>
            </a:r>
          </a:p>
          <a:p>
            <a:r>
              <a:rPr kumimoji="1" lang="en-US" altLang="zh-CN" sz="1200" dirty="0"/>
              <a:t>Result</a:t>
            </a:r>
            <a:endParaRPr kumimoji="1" lang="zh-CN" altLang="en-US" sz="1200" dirty="0"/>
          </a:p>
        </p:txBody>
      </p:sp>
      <p:sp>
        <p:nvSpPr>
          <p:cNvPr id="32" name="TextBox 31"/>
          <p:cNvSpPr txBox="1"/>
          <p:nvPr/>
        </p:nvSpPr>
        <p:spPr>
          <a:xfrm>
            <a:off x="6912666" y="4112997"/>
            <a:ext cx="4716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/>
              <a:t>ALU</a:t>
            </a:r>
            <a:endParaRPr kumimoji="1" lang="zh-CN" altLang="en-US" sz="1200" dirty="0"/>
          </a:p>
        </p:txBody>
      </p:sp>
      <p:sp>
        <p:nvSpPr>
          <p:cNvPr id="33" name="TextBox 32"/>
          <p:cNvSpPr txBox="1"/>
          <p:nvPr/>
        </p:nvSpPr>
        <p:spPr>
          <a:xfrm>
            <a:off x="7353057" y="3928331"/>
            <a:ext cx="4999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>
                <a:solidFill>
                  <a:srgbClr val="FF0000"/>
                </a:solidFill>
              </a:rPr>
              <a:t>Zero</a:t>
            </a:r>
            <a:endParaRPr kumimoji="1" lang="zh-CN" altLang="en-US" sz="1200" dirty="0">
              <a:solidFill>
                <a:srgbClr val="FF0000"/>
              </a:solidFill>
            </a:endParaRPr>
          </a:p>
        </p:txBody>
      </p:sp>
      <p:cxnSp>
        <p:nvCxnSpPr>
          <p:cNvPr id="34" name="Straight Connector 33"/>
          <p:cNvCxnSpPr/>
          <p:nvPr/>
        </p:nvCxnSpPr>
        <p:spPr bwMode="auto">
          <a:xfrm>
            <a:off x="8428073" y="4389997"/>
            <a:ext cx="0" cy="196635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 bwMode="auto">
          <a:xfrm flipH="1">
            <a:off x="2925063" y="6356350"/>
            <a:ext cx="550301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 bwMode="auto">
          <a:xfrm flipV="1">
            <a:off x="2925063" y="5008261"/>
            <a:ext cx="0" cy="136313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Rounded Rectangle 38"/>
          <p:cNvSpPr/>
          <p:nvPr/>
        </p:nvSpPr>
        <p:spPr bwMode="auto">
          <a:xfrm>
            <a:off x="5988759" y="4293486"/>
            <a:ext cx="356808" cy="1071782"/>
          </a:xfrm>
          <a:prstGeom prst="roundRect">
            <a:avLst>
              <a:gd name="adj" fmla="val 50000"/>
            </a:avLst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40" name="Line 16"/>
          <p:cNvSpPr>
            <a:spLocks noChangeShapeType="1"/>
          </p:cNvSpPr>
          <p:nvPr/>
        </p:nvSpPr>
        <p:spPr bwMode="auto">
          <a:xfrm>
            <a:off x="6357108" y="4814334"/>
            <a:ext cx="410562" cy="4846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1" name="TextBox 40"/>
          <p:cNvSpPr txBox="1"/>
          <p:nvPr/>
        </p:nvSpPr>
        <p:spPr>
          <a:xfrm>
            <a:off x="6083416" y="4516887"/>
            <a:ext cx="304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>
                <a:solidFill>
                  <a:schemeClr val="accent3">
                    <a:lumMod val="75000"/>
                  </a:schemeClr>
                </a:solidFill>
              </a:rPr>
              <a:t>M</a:t>
            </a:r>
          </a:p>
          <a:p>
            <a:r>
              <a:rPr kumimoji="1" lang="en-US" altLang="zh-CN" sz="1200" dirty="0">
                <a:solidFill>
                  <a:schemeClr val="accent3">
                    <a:lumMod val="75000"/>
                  </a:schemeClr>
                </a:solidFill>
              </a:rPr>
              <a:t>U</a:t>
            </a:r>
          </a:p>
          <a:p>
            <a:r>
              <a:rPr kumimoji="1" lang="en-US" altLang="zh-CN" sz="1200" dirty="0">
                <a:solidFill>
                  <a:schemeClr val="accent3">
                    <a:lumMod val="75000"/>
                  </a:schemeClr>
                </a:solidFill>
              </a:rPr>
              <a:t>X</a:t>
            </a:r>
            <a:endParaRPr kumimoji="1" lang="zh-CN" altLang="en-US" sz="12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946018" y="4516887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>
                <a:solidFill>
                  <a:schemeClr val="accent3">
                    <a:lumMod val="75000"/>
                  </a:schemeClr>
                </a:solidFill>
              </a:rPr>
              <a:t>0</a:t>
            </a:r>
            <a:endParaRPr kumimoji="1" lang="zh-CN" altLang="en-US" sz="12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957743" y="4955612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>
                <a:solidFill>
                  <a:schemeClr val="accent3">
                    <a:lumMod val="75000"/>
                  </a:schemeClr>
                </a:solidFill>
              </a:rPr>
              <a:t>1</a:t>
            </a:r>
            <a:endParaRPr kumimoji="1" lang="zh-CN" altLang="en-US" sz="1200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44" name="Straight Connector 43"/>
          <p:cNvCxnSpPr/>
          <p:nvPr/>
        </p:nvCxnSpPr>
        <p:spPr bwMode="auto">
          <a:xfrm>
            <a:off x="6151720" y="4154880"/>
            <a:ext cx="1" cy="19143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092247" y="4021665"/>
            <a:ext cx="666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>
                <a:solidFill>
                  <a:srgbClr val="FF0000"/>
                </a:solidFill>
              </a:rPr>
              <a:t>ALUSrc</a:t>
            </a:r>
            <a:endParaRPr kumimoji="1"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46" name="Rounded Rectangle 45"/>
          <p:cNvSpPr/>
          <p:nvPr/>
        </p:nvSpPr>
        <p:spPr bwMode="auto">
          <a:xfrm>
            <a:off x="2444259" y="4327217"/>
            <a:ext cx="356808" cy="1071782"/>
          </a:xfrm>
          <a:prstGeom prst="roundRect">
            <a:avLst>
              <a:gd name="adj" fmla="val 50000"/>
            </a:avLst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2538916" y="4550618"/>
            <a:ext cx="304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>
                <a:solidFill>
                  <a:schemeClr val="accent3">
                    <a:lumMod val="75000"/>
                  </a:schemeClr>
                </a:solidFill>
              </a:rPr>
              <a:t>M</a:t>
            </a:r>
          </a:p>
          <a:p>
            <a:r>
              <a:rPr kumimoji="1" lang="en-US" altLang="zh-CN" sz="1200" dirty="0">
                <a:solidFill>
                  <a:schemeClr val="accent3">
                    <a:lumMod val="75000"/>
                  </a:schemeClr>
                </a:solidFill>
              </a:rPr>
              <a:t>U</a:t>
            </a:r>
          </a:p>
          <a:p>
            <a:r>
              <a:rPr kumimoji="1" lang="en-US" altLang="zh-CN" sz="1200" dirty="0">
                <a:solidFill>
                  <a:schemeClr val="accent3">
                    <a:lumMod val="75000"/>
                  </a:schemeClr>
                </a:solidFill>
              </a:rPr>
              <a:t>X</a:t>
            </a:r>
            <a:endParaRPr kumimoji="1" lang="zh-CN" altLang="en-US" sz="12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401518" y="4550618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>
                <a:solidFill>
                  <a:schemeClr val="accent3">
                    <a:lumMod val="75000"/>
                  </a:schemeClr>
                </a:solidFill>
              </a:rPr>
              <a:t>0</a:t>
            </a:r>
            <a:endParaRPr kumimoji="1" lang="zh-CN" altLang="en-US" sz="12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13243" y="4989343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>
                <a:solidFill>
                  <a:schemeClr val="accent3">
                    <a:lumMod val="75000"/>
                  </a:schemeClr>
                </a:solidFill>
              </a:rPr>
              <a:t>1</a:t>
            </a:r>
            <a:endParaRPr kumimoji="1" lang="zh-CN" altLang="en-US" sz="1200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50" name="Straight Connector 49"/>
          <p:cNvCxnSpPr/>
          <p:nvPr/>
        </p:nvCxnSpPr>
        <p:spPr bwMode="auto">
          <a:xfrm>
            <a:off x="2633839" y="5374920"/>
            <a:ext cx="1" cy="19143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2328419" y="5466688"/>
            <a:ext cx="64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>
                <a:solidFill>
                  <a:srgbClr val="FF0000"/>
                </a:solidFill>
              </a:rPr>
              <a:t>RegDst</a:t>
            </a:r>
            <a:endParaRPr kumimoji="1"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4569827" y="5364556"/>
            <a:ext cx="653833" cy="896682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596699" y="5430167"/>
            <a:ext cx="653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200" dirty="0">
                <a:solidFill>
                  <a:srgbClr val="00B050"/>
                </a:solidFill>
              </a:rPr>
              <a:t>sign</a:t>
            </a:r>
          </a:p>
          <a:p>
            <a:pPr algn="ctr"/>
            <a:r>
              <a:rPr kumimoji="1" lang="en-US" altLang="zh-CN" sz="1200" dirty="0">
                <a:solidFill>
                  <a:srgbClr val="00B050"/>
                </a:solidFill>
              </a:rPr>
              <a:t>or zero</a:t>
            </a:r>
          </a:p>
          <a:p>
            <a:pPr algn="ctr"/>
            <a:r>
              <a:rPr kumimoji="1" lang="en-US" altLang="zh-CN" sz="1200" dirty="0">
                <a:solidFill>
                  <a:srgbClr val="00B050"/>
                </a:solidFill>
              </a:rPr>
              <a:t>extend</a:t>
            </a:r>
            <a:endParaRPr kumimoji="1" lang="zh-CN" altLang="en-US" sz="1200" dirty="0">
              <a:solidFill>
                <a:srgbClr val="00B050"/>
              </a:solidFill>
            </a:endParaRPr>
          </a:p>
        </p:txBody>
      </p:sp>
      <p:cxnSp>
        <p:nvCxnSpPr>
          <p:cNvPr id="57" name="Straight Connector 56"/>
          <p:cNvCxnSpPr/>
          <p:nvPr/>
        </p:nvCxnSpPr>
        <p:spPr bwMode="auto">
          <a:xfrm>
            <a:off x="2084260" y="4174919"/>
            <a:ext cx="0" cy="54429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 bwMode="auto">
          <a:xfrm>
            <a:off x="2084260" y="4719212"/>
            <a:ext cx="36004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 bwMode="auto">
          <a:xfrm>
            <a:off x="2925063" y="5005870"/>
            <a:ext cx="288032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 bwMode="auto">
          <a:xfrm flipV="1">
            <a:off x="2801067" y="4620879"/>
            <a:ext cx="412028" cy="994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 bwMode="auto">
          <a:xfrm flipV="1">
            <a:off x="1201874" y="5802532"/>
            <a:ext cx="3370126" cy="273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 bwMode="auto">
          <a:xfrm>
            <a:off x="4211960" y="5661248"/>
            <a:ext cx="225449" cy="36004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4233446" y="5525533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rgbClr val="00B050"/>
                </a:solidFill>
              </a:rPr>
              <a:t>16</a:t>
            </a:r>
          </a:p>
        </p:txBody>
      </p:sp>
      <p:cxnSp>
        <p:nvCxnSpPr>
          <p:cNvPr id="86" name="Straight Connector 85"/>
          <p:cNvCxnSpPr/>
          <p:nvPr/>
        </p:nvCxnSpPr>
        <p:spPr bwMode="auto">
          <a:xfrm flipV="1">
            <a:off x="5223660" y="5804370"/>
            <a:ext cx="452908" cy="894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 bwMode="auto">
          <a:xfrm flipV="1">
            <a:off x="5676568" y="5119362"/>
            <a:ext cx="0" cy="669609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 bwMode="auto">
          <a:xfrm flipH="1">
            <a:off x="5665932" y="5117022"/>
            <a:ext cx="322827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 bwMode="auto">
          <a:xfrm>
            <a:off x="5300467" y="5624881"/>
            <a:ext cx="225449" cy="36004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96" name="TextBox 95"/>
          <p:cNvSpPr txBox="1"/>
          <p:nvPr/>
        </p:nvSpPr>
        <p:spPr>
          <a:xfrm>
            <a:off x="5321953" y="5489166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B050"/>
                </a:solidFill>
              </a:rPr>
              <a:t>32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-6930" y="4085370"/>
            <a:ext cx="12410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/>
              <a:t>instruction[31-0]</a:t>
            </a:r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4094644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</a:t>
            </a:r>
            <a:r>
              <a:rPr lang="zh-CN" altLang="en-US" dirty="0"/>
              <a:t>指令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2713856"/>
          </a:xfrm>
        </p:spPr>
        <p:txBody>
          <a:bodyPr/>
          <a:lstStyle/>
          <a:p>
            <a:r>
              <a:rPr lang="en-US" dirty="0"/>
              <a:t>LOAD 指令</a:t>
            </a:r>
          </a:p>
          <a:p>
            <a:pPr lvl="1"/>
            <a:r>
              <a:rPr lang="en-US" dirty="0" err="1"/>
              <a:t>lw</a:t>
            </a:r>
            <a:r>
              <a:rPr lang="en-US" dirty="0"/>
              <a:t> </a:t>
            </a:r>
            <a:r>
              <a:rPr lang="en-US" dirty="0" err="1"/>
              <a:t>rt</a:t>
            </a:r>
            <a:r>
              <a:rPr lang="en-US" dirty="0"/>
              <a:t>, </a:t>
            </a:r>
            <a:r>
              <a:rPr lang="en-US" dirty="0" err="1"/>
              <a:t>rs</a:t>
            </a:r>
            <a:r>
              <a:rPr lang="en-US" dirty="0"/>
              <a:t>, </a:t>
            </a:r>
            <a:r>
              <a:rPr lang="en-US" dirty="0" err="1"/>
              <a:t>imm</a:t>
            </a:r>
            <a:r>
              <a:rPr lang="en-US" dirty="0"/>
              <a:t> </a:t>
            </a:r>
          </a:p>
          <a:p>
            <a:pPr lvl="1"/>
            <a:r>
              <a:rPr lang="en-US" dirty="0" err="1"/>
              <a:t>Addr</a:t>
            </a:r>
            <a:r>
              <a:rPr lang="en-US" dirty="0"/>
              <a:t> </a:t>
            </a:r>
            <a:r>
              <a:rPr lang="en-US" b="1" dirty="0"/>
              <a:t>← </a:t>
            </a:r>
            <a:r>
              <a:rPr lang="en-US" dirty="0"/>
              <a:t>R[</a:t>
            </a:r>
            <a:r>
              <a:rPr lang="en-US" dirty="0" err="1"/>
              <a:t>rs</a:t>
            </a:r>
            <a:r>
              <a:rPr lang="en-US" dirty="0"/>
              <a:t>] + </a:t>
            </a:r>
            <a:r>
              <a:rPr lang="en-US" dirty="0" err="1"/>
              <a:t>SignExt</a:t>
            </a:r>
            <a:r>
              <a:rPr lang="en-US" dirty="0"/>
              <a:t>(</a:t>
            </a:r>
            <a:r>
              <a:rPr lang="en-US" dirty="0" err="1"/>
              <a:t>imm</a:t>
            </a:r>
            <a:r>
              <a:rPr lang="en-US" dirty="0"/>
              <a:t>) </a:t>
            </a:r>
            <a:r>
              <a:rPr lang="zh-CN" altLang="en-US" dirty="0"/>
              <a:t>           </a:t>
            </a:r>
            <a:r>
              <a:rPr lang="en-US" dirty="0"/>
              <a:t>计算地址</a:t>
            </a:r>
          </a:p>
          <a:p>
            <a:pPr lvl="1"/>
            <a:r>
              <a:rPr lang="en-US" dirty="0"/>
              <a:t>R[</a:t>
            </a:r>
            <a:r>
              <a:rPr lang="en-US" dirty="0" err="1"/>
              <a:t>rt</a:t>
            </a:r>
            <a:r>
              <a:rPr lang="en-US" dirty="0"/>
              <a:t>] </a:t>
            </a:r>
            <a:r>
              <a:rPr lang="en-US" b="1" dirty="0"/>
              <a:t>← </a:t>
            </a:r>
            <a:r>
              <a:rPr lang="en-US" dirty="0"/>
              <a:t>MEM[</a:t>
            </a:r>
            <a:r>
              <a:rPr lang="en-US" dirty="0" err="1"/>
              <a:t>Addr</a:t>
            </a:r>
            <a:r>
              <a:rPr lang="en-US" dirty="0"/>
              <a:t>] </a:t>
            </a:r>
            <a:r>
              <a:rPr lang="zh-CN" altLang="en-US" dirty="0"/>
              <a:t>                         </a:t>
            </a:r>
            <a:r>
              <a:rPr lang="en-US" dirty="0"/>
              <a:t>读数据</a:t>
            </a:r>
          </a:p>
          <a:p>
            <a:r>
              <a:rPr lang="en-US" dirty="0" err="1"/>
              <a:t>使用和立即数指令基本相同的Datapath</a:t>
            </a:r>
            <a:r>
              <a:rPr lang="en-US" dirty="0"/>
              <a:t>， 但需要增加数据存储器的读操作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21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4313632"/>
            <a:ext cx="6217642" cy="166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843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</a:t>
            </a:r>
            <a:r>
              <a:rPr lang="en-US" altLang="zh-CN" dirty="0"/>
              <a:t>Load</a:t>
            </a:r>
            <a:r>
              <a:rPr lang="zh-CN" altLang="en-US" dirty="0"/>
              <a:t>指令的</a:t>
            </a:r>
            <a:r>
              <a:rPr lang="en-US" altLang="zh-CN" dirty="0" err="1"/>
              <a:t>datapath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1129680"/>
          </a:xfrm>
        </p:spPr>
        <p:txBody>
          <a:bodyPr/>
          <a:lstStyle/>
          <a:p>
            <a:r>
              <a:rPr lang="zh-CN" altLang="en-US" sz="2000" dirty="0"/>
              <a:t>增加符号扩展和零扩展选择</a:t>
            </a:r>
          </a:p>
          <a:p>
            <a:r>
              <a:rPr lang="zh-CN" altLang="en-US" sz="2000" dirty="0"/>
              <a:t>增加读数据存储器的通路</a:t>
            </a:r>
          </a:p>
          <a:p>
            <a:r>
              <a:rPr lang="zh-CN" altLang="en-US" sz="2000" dirty="0"/>
              <a:t>增加</a:t>
            </a:r>
            <a:r>
              <a:rPr lang="en-US" altLang="zh-CN" sz="2000" dirty="0"/>
              <a:t>ALU</a:t>
            </a:r>
            <a:r>
              <a:rPr lang="zh-CN" altLang="en-US" sz="2000" dirty="0"/>
              <a:t>输出结果和数据存储器输出的选通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2771200" y="3133077"/>
            <a:ext cx="1069394" cy="103821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800" dirty="0">
                <a:latin typeface="Arial" pitchFamily="34" charset="0"/>
                <a:ea typeface="宋体" pitchFamily="2" charset="-122"/>
              </a:rPr>
              <a:t>         </a:t>
            </a:r>
            <a:r>
              <a:rPr lang="en-US" altLang="zh-CN" sz="800" dirty="0">
                <a:latin typeface="Arial" pitchFamily="34" charset="0"/>
                <a:ea typeface="宋体" pitchFamily="2" charset="-122"/>
              </a:rPr>
              <a:t>Registers</a:t>
            </a:r>
            <a:endParaRPr kumimoji="0" lang="zh-CN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744022" y="3128745"/>
            <a:ext cx="5549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read</a:t>
            </a:r>
          </a:p>
          <a:p>
            <a:r>
              <a:rPr kumimoji="1" lang="en-US" altLang="zh-CN" sz="800" dirty="0"/>
              <a:t>register1</a:t>
            </a:r>
            <a:endParaRPr kumimoji="1" lang="zh-CN" altLang="en-US" sz="800" dirty="0"/>
          </a:p>
        </p:txBody>
      </p:sp>
      <p:sp>
        <p:nvSpPr>
          <p:cNvPr id="7" name="TextBox 6"/>
          <p:cNvSpPr txBox="1"/>
          <p:nvPr/>
        </p:nvSpPr>
        <p:spPr>
          <a:xfrm>
            <a:off x="2738488" y="3392652"/>
            <a:ext cx="5549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read</a:t>
            </a:r>
          </a:p>
          <a:p>
            <a:r>
              <a:rPr kumimoji="1" lang="en-US" altLang="zh-CN" sz="800" dirty="0"/>
              <a:t>register2</a:t>
            </a:r>
            <a:endParaRPr kumimoji="1" lang="zh-CN" altLang="en-US" sz="800" dirty="0"/>
          </a:p>
        </p:txBody>
      </p:sp>
      <p:sp>
        <p:nvSpPr>
          <p:cNvPr id="8" name="TextBox 7"/>
          <p:cNvSpPr txBox="1"/>
          <p:nvPr/>
        </p:nvSpPr>
        <p:spPr>
          <a:xfrm>
            <a:off x="2732820" y="3729987"/>
            <a:ext cx="97549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" dirty="0"/>
              <a:t>write</a:t>
            </a:r>
            <a:r>
              <a:rPr kumimoji="1" lang="zh-CN" altLang="en-US" sz="800" dirty="0"/>
              <a:t> </a:t>
            </a:r>
            <a:r>
              <a:rPr kumimoji="1" lang="en-US" altLang="zh-CN" sz="800" dirty="0"/>
              <a:t>register</a:t>
            </a:r>
            <a:endParaRPr kumimoji="1" lang="zh-CN" altLang="en-US" sz="800" dirty="0"/>
          </a:p>
        </p:txBody>
      </p:sp>
      <p:sp>
        <p:nvSpPr>
          <p:cNvPr id="9" name="TextBox 8"/>
          <p:cNvSpPr txBox="1"/>
          <p:nvPr/>
        </p:nvSpPr>
        <p:spPr>
          <a:xfrm>
            <a:off x="2732820" y="3912399"/>
            <a:ext cx="97549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" dirty="0"/>
              <a:t>write</a:t>
            </a:r>
            <a:r>
              <a:rPr kumimoji="1" lang="zh-CN" altLang="en-US" sz="800" dirty="0"/>
              <a:t> </a:t>
            </a:r>
            <a:r>
              <a:rPr kumimoji="1" lang="en-US" altLang="zh-CN" sz="800" dirty="0"/>
              <a:t>data</a:t>
            </a:r>
            <a:endParaRPr kumimoji="1" lang="zh-CN" altLang="en-US" sz="800" dirty="0"/>
          </a:p>
        </p:txBody>
      </p:sp>
      <p:cxnSp>
        <p:nvCxnSpPr>
          <p:cNvPr id="10" name="Straight Connector 9"/>
          <p:cNvCxnSpPr/>
          <p:nvPr/>
        </p:nvCxnSpPr>
        <p:spPr bwMode="auto">
          <a:xfrm flipV="1">
            <a:off x="1003009" y="3247865"/>
            <a:ext cx="1765113" cy="7942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 bwMode="auto">
          <a:xfrm>
            <a:off x="1003009" y="3558081"/>
            <a:ext cx="1765113" cy="2835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auto">
          <a:xfrm>
            <a:off x="1006119" y="4282013"/>
            <a:ext cx="950231" cy="263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Line 16"/>
          <p:cNvSpPr>
            <a:spLocks noChangeShapeType="1"/>
          </p:cNvSpPr>
          <p:nvPr/>
        </p:nvSpPr>
        <p:spPr bwMode="auto">
          <a:xfrm>
            <a:off x="3857463" y="4006861"/>
            <a:ext cx="467616" cy="1152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800"/>
          </a:p>
        </p:txBody>
      </p:sp>
      <p:sp>
        <p:nvSpPr>
          <p:cNvPr id="14" name="Line 16"/>
          <p:cNvSpPr>
            <a:spLocks noChangeShapeType="1"/>
          </p:cNvSpPr>
          <p:nvPr/>
        </p:nvSpPr>
        <p:spPr bwMode="auto">
          <a:xfrm flipV="1">
            <a:off x="3857463" y="3386780"/>
            <a:ext cx="1064115" cy="587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800"/>
          </a:p>
        </p:txBody>
      </p:sp>
      <p:sp>
        <p:nvSpPr>
          <p:cNvPr id="15" name="TextBox 14"/>
          <p:cNvSpPr txBox="1"/>
          <p:nvPr/>
        </p:nvSpPr>
        <p:spPr>
          <a:xfrm>
            <a:off x="3490414" y="3180440"/>
            <a:ext cx="4090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read</a:t>
            </a:r>
          </a:p>
          <a:p>
            <a:r>
              <a:rPr kumimoji="1" lang="en-US" altLang="zh-CN" sz="800" dirty="0"/>
              <a:t>data1</a:t>
            </a:r>
            <a:endParaRPr kumimoji="1" lang="zh-CN" altLang="en-US" sz="800" dirty="0"/>
          </a:p>
        </p:txBody>
      </p:sp>
      <p:sp>
        <p:nvSpPr>
          <p:cNvPr id="16" name="TextBox 15"/>
          <p:cNvSpPr txBox="1"/>
          <p:nvPr/>
        </p:nvSpPr>
        <p:spPr>
          <a:xfrm>
            <a:off x="3490414" y="3804415"/>
            <a:ext cx="4090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read</a:t>
            </a:r>
          </a:p>
          <a:p>
            <a:r>
              <a:rPr kumimoji="1" lang="en-US" altLang="zh-CN" sz="800" dirty="0"/>
              <a:t>data2</a:t>
            </a:r>
            <a:endParaRPr kumimoji="1" lang="zh-CN" altLang="en-US" sz="800" dirty="0"/>
          </a:p>
        </p:txBody>
      </p:sp>
      <p:sp>
        <p:nvSpPr>
          <p:cNvPr id="17" name="TextBox 16"/>
          <p:cNvSpPr txBox="1"/>
          <p:nvPr/>
        </p:nvSpPr>
        <p:spPr>
          <a:xfrm>
            <a:off x="3034614" y="2636912"/>
            <a:ext cx="59343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 err="1">
                <a:solidFill>
                  <a:srgbClr val="FF0000"/>
                </a:solidFill>
              </a:rPr>
              <a:t>RegWrite</a:t>
            </a:r>
            <a:endParaRPr kumimoji="1" lang="zh-CN" altLang="en-US" sz="800" dirty="0">
              <a:solidFill>
                <a:srgbClr val="FF0000"/>
              </a:solidFill>
            </a:endParaRPr>
          </a:p>
        </p:txBody>
      </p:sp>
      <p:cxnSp>
        <p:nvCxnSpPr>
          <p:cNvPr id="18" name="Straight Connector 17"/>
          <p:cNvCxnSpPr/>
          <p:nvPr/>
        </p:nvCxnSpPr>
        <p:spPr bwMode="auto">
          <a:xfrm flipV="1">
            <a:off x="3301850" y="2845060"/>
            <a:ext cx="0" cy="288032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 bwMode="auto">
          <a:xfrm flipH="1">
            <a:off x="1003009" y="3247865"/>
            <a:ext cx="8451" cy="193935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 bwMode="auto">
          <a:xfrm flipH="1">
            <a:off x="241130" y="3787430"/>
            <a:ext cx="761879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966385" y="4953359"/>
            <a:ext cx="8867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/>
              <a:t>instruction[15-0</a:t>
            </a:r>
            <a:r>
              <a:rPr kumimoji="1" lang="en-US" altLang="zh-CN" sz="800" dirty="0"/>
              <a:t>]</a:t>
            </a:r>
            <a:endParaRPr kumimoji="1" lang="zh-CN" altLang="en-US" sz="800" dirty="0"/>
          </a:p>
        </p:txBody>
      </p:sp>
      <p:sp>
        <p:nvSpPr>
          <p:cNvPr id="22" name="TextBox 21"/>
          <p:cNvSpPr txBox="1"/>
          <p:nvPr/>
        </p:nvSpPr>
        <p:spPr>
          <a:xfrm>
            <a:off x="959875" y="3041504"/>
            <a:ext cx="93807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instruction[25-21]</a:t>
            </a:r>
            <a:endParaRPr kumimoji="1" lang="zh-CN" altLang="en-US" sz="800" dirty="0"/>
          </a:p>
        </p:txBody>
      </p:sp>
      <p:sp>
        <p:nvSpPr>
          <p:cNvPr id="23" name="TextBox 22"/>
          <p:cNvSpPr txBox="1"/>
          <p:nvPr/>
        </p:nvSpPr>
        <p:spPr>
          <a:xfrm>
            <a:off x="963109" y="3356541"/>
            <a:ext cx="93807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instruction[20-16]</a:t>
            </a:r>
            <a:endParaRPr kumimoji="1" lang="zh-CN" altLang="en-US" sz="800" dirty="0"/>
          </a:p>
        </p:txBody>
      </p:sp>
      <p:sp>
        <p:nvSpPr>
          <p:cNvPr id="24" name="TextBox 23"/>
          <p:cNvSpPr txBox="1"/>
          <p:nvPr/>
        </p:nvSpPr>
        <p:spPr>
          <a:xfrm>
            <a:off x="955412" y="4062952"/>
            <a:ext cx="93807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instruction[15-11]</a:t>
            </a:r>
            <a:endParaRPr kumimoji="1" lang="zh-CN" altLang="en-US" sz="800" dirty="0"/>
          </a:p>
        </p:txBody>
      </p:sp>
      <p:sp>
        <p:nvSpPr>
          <p:cNvPr id="25" name="AutoShape 54"/>
          <p:cNvSpPr>
            <a:spLocks noChangeArrowheads="1"/>
          </p:cNvSpPr>
          <p:nvPr/>
        </p:nvSpPr>
        <p:spPr bwMode="auto">
          <a:xfrm rot="16200000">
            <a:off x="4553065" y="3436181"/>
            <a:ext cx="1393906" cy="694422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800" dirty="0"/>
              <a:t>      </a:t>
            </a:r>
          </a:p>
        </p:txBody>
      </p:sp>
      <p:sp>
        <p:nvSpPr>
          <p:cNvPr id="26" name="AutoShape 55"/>
          <p:cNvSpPr>
            <a:spLocks noChangeArrowheads="1"/>
          </p:cNvSpPr>
          <p:nvPr/>
        </p:nvSpPr>
        <p:spPr bwMode="auto">
          <a:xfrm rot="5400000">
            <a:off x="4758345" y="3729987"/>
            <a:ext cx="431800" cy="142875"/>
          </a:xfrm>
          <a:prstGeom prst="flowChartExtra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800"/>
          </a:p>
        </p:txBody>
      </p:sp>
      <p:sp>
        <p:nvSpPr>
          <p:cNvPr id="27" name="Line 16"/>
          <p:cNvSpPr>
            <a:spLocks noChangeShapeType="1"/>
          </p:cNvSpPr>
          <p:nvPr/>
        </p:nvSpPr>
        <p:spPr bwMode="auto">
          <a:xfrm>
            <a:off x="5580112" y="3920621"/>
            <a:ext cx="578249" cy="6918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800"/>
          </a:p>
        </p:txBody>
      </p:sp>
      <p:sp>
        <p:nvSpPr>
          <p:cNvPr id="28" name="Line 16"/>
          <p:cNvSpPr>
            <a:spLocks noChangeShapeType="1"/>
          </p:cNvSpPr>
          <p:nvPr/>
        </p:nvSpPr>
        <p:spPr bwMode="auto">
          <a:xfrm>
            <a:off x="5616545" y="3637730"/>
            <a:ext cx="299477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800"/>
          </a:p>
        </p:txBody>
      </p:sp>
      <p:cxnSp>
        <p:nvCxnSpPr>
          <p:cNvPr id="29" name="Straight Connector 28"/>
          <p:cNvCxnSpPr/>
          <p:nvPr/>
        </p:nvCxnSpPr>
        <p:spPr bwMode="auto">
          <a:xfrm flipH="1">
            <a:off x="5375489" y="3029958"/>
            <a:ext cx="5439" cy="302714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375489" y="2910976"/>
            <a:ext cx="54053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>
                <a:solidFill>
                  <a:srgbClr val="FF0000"/>
                </a:solidFill>
              </a:rPr>
              <a:t>ALU</a:t>
            </a:r>
            <a:r>
              <a:rPr kumimoji="1" lang="zh-CN" altLang="en-US" sz="800" dirty="0">
                <a:solidFill>
                  <a:srgbClr val="FF0000"/>
                </a:solidFill>
              </a:rPr>
              <a:t> </a:t>
            </a:r>
            <a:r>
              <a:rPr kumimoji="1" lang="en-US" altLang="zh-CN" sz="800" dirty="0">
                <a:solidFill>
                  <a:srgbClr val="FF0000"/>
                </a:solidFill>
              </a:rPr>
              <a:t>Op</a:t>
            </a:r>
            <a:endParaRPr kumimoji="1" lang="zh-CN" altLang="en-US" sz="800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216221" y="3724072"/>
            <a:ext cx="4443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ALU</a:t>
            </a:r>
          </a:p>
          <a:p>
            <a:r>
              <a:rPr kumimoji="1" lang="en-US" altLang="zh-CN" sz="800" dirty="0"/>
              <a:t>Result</a:t>
            </a:r>
            <a:endParaRPr kumimoji="1" lang="zh-CN" altLang="en-US" sz="800" dirty="0"/>
          </a:p>
        </p:txBody>
      </p:sp>
      <p:sp>
        <p:nvSpPr>
          <p:cNvPr id="32" name="TextBox 31"/>
          <p:cNvSpPr txBox="1"/>
          <p:nvPr/>
        </p:nvSpPr>
        <p:spPr>
          <a:xfrm>
            <a:off x="5083233" y="3637730"/>
            <a:ext cx="37542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ALU</a:t>
            </a:r>
            <a:endParaRPr kumimoji="1" lang="zh-CN" altLang="en-US" sz="800" dirty="0"/>
          </a:p>
        </p:txBody>
      </p:sp>
      <p:sp>
        <p:nvSpPr>
          <p:cNvPr id="33" name="TextBox 32"/>
          <p:cNvSpPr txBox="1"/>
          <p:nvPr/>
        </p:nvSpPr>
        <p:spPr>
          <a:xfrm>
            <a:off x="5250523" y="3536460"/>
            <a:ext cx="3962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>
                <a:solidFill>
                  <a:srgbClr val="FF0000"/>
                </a:solidFill>
              </a:rPr>
              <a:t>Zero</a:t>
            </a:r>
            <a:endParaRPr kumimoji="1" lang="zh-CN" altLang="en-US" sz="800" dirty="0">
              <a:solidFill>
                <a:srgbClr val="FF0000"/>
              </a:solidFill>
            </a:endParaRPr>
          </a:p>
        </p:txBody>
      </p:sp>
      <p:cxnSp>
        <p:nvCxnSpPr>
          <p:cNvPr id="34" name="Straight Connector 33"/>
          <p:cNvCxnSpPr/>
          <p:nvPr/>
        </p:nvCxnSpPr>
        <p:spPr bwMode="auto">
          <a:xfrm>
            <a:off x="8589206" y="4190749"/>
            <a:ext cx="0" cy="154082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 bwMode="auto">
          <a:xfrm flipH="1">
            <a:off x="2480090" y="5731569"/>
            <a:ext cx="610911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 bwMode="auto">
          <a:xfrm flipV="1">
            <a:off x="2480090" y="4018384"/>
            <a:ext cx="0" cy="1713185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Rounded Rectangle 36"/>
          <p:cNvSpPr/>
          <p:nvPr/>
        </p:nvSpPr>
        <p:spPr bwMode="auto">
          <a:xfrm>
            <a:off x="4322280" y="3751904"/>
            <a:ext cx="356808" cy="1071782"/>
          </a:xfrm>
          <a:prstGeom prst="roundRect">
            <a:avLst>
              <a:gd name="adj" fmla="val 500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38" name="Line 16"/>
          <p:cNvSpPr>
            <a:spLocks noChangeShapeType="1"/>
          </p:cNvSpPr>
          <p:nvPr/>
        </p:nvSpPr>
        <p:spPr bwMode="auto">
          <a:xfrm>
            <a:off x="4690629" y="4272751"/>
            <a:ext cx="230949" cy="4046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800"/>
          </a:p>
        </p:txBody>
      </p:sp>
      <p:sp>
        <p:nvSpPr>
          <p:cNvPr id="39" name="TextBox 38"/>
          <p:cNvSpPr txBox="1"/>
          <p:nvPr/>
        </p:nvSpPr>
        <p:spPr>
          <a:xfrm>
            <a:off x="4397520" y="4035223"/>
            <a:ext cx="264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>
                <a:solidFill>
                  <a:schemeClr val="accent3">
                    <a:lumMod val="75000"/>
                  </a:schemeClr>
                </a:solidFill>
              </a:rPr>
              <a:t>M</a:t>
            </a:r>
          </a:p>
          <a:p>
            <a:r>
              <a:rPr kumimoji="1" lang="en-US" altLang="zh-CN" sz="800" dirty="0">
                <a:solidFill>
                  <a:schemeClr val="accent3">
                    <a:lumMod val="75000"/>
                  </a:schemeClr>
                </a:solidFill>
              </a:rPr>
              <a:t>U</a:t>
            </a:r>
          </a:p>
          <a:p>
            <a:r>
              <a:rPr kumimoji="1" lang="en-US" altLang="zh-CN" sz="800" dirty="0">
                <a:solidFill>
                  <a:schemeClr val="accent3">
                    <a:lumMod val="75000"/>
                  </a:schemeClr>
                </a:solidFill>
              </a:rPr>
              <a:t>X</a:t>
            </a:r>
            <a:endParaRPr kumimoji="1" lang="zh-CN" altLang="en-US" sz="8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279539" y="3975305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>
                <a:solidFill>
                  <a:schemeClr val="accent3">
                    <a:lumMod val="75000"/>
                  </a:schemeClr>
                </a:solidFill>
              </a:rPr>
              <a:t>0</a:t>
            </a:r>
            <a:endParaRPr kumimoji="1" lang="zh-CN" altLang="en-US" sz="8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291264" y="4414030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>
                <a:solidFill>
                  <a:schemeClr val="accent3">
                    <a:lumMod val="75000"/>
                  </a:schemeClr>
                </a:solidFill>
              </a:rPr>
              <a:t>1</a:t>
            </a:r>
            <a:endParaRPr kumimoji="1" lang="zh-CN" altLang="en-US" sz="800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42" name="Straight Connector 41"/>
          <p:cNvCxnSpPr/>
          <p:nvPr/>
        </p:nvCxnSpPr>
        <p:spPr bwMode="auto">
          <a:xfrm>
            <a:off x="4485241" y="3613298"/>
            <a:ext cx="1" cy="19143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4279539" y="3436602"/>
            <a:ext cx="5068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>
                <a:solidFill>
                  <a:srgbClr val="FF0000"/>
                </a:solidFill>
              </a:rPr>
              <a:t>ALUSrc</a:t>
            </a:r>
            <a:endParaRPr kumimoji="1" lang="zh-CN" altLang="en-US" sz="800" dirty="0">
              <a:solidFill>
                <a:srgbClr val="FF0000"/>
              </a:solidFill>
            </a:endParaRPr>
          </a:p>
        </p:txBody>
      </p:sp>
      <p:sp>
        <p:nvSpPr>
          <p:cNvPr id="44" name="Rounded Rectangle 43"/>
          <p:cNvSpPr/>
          <p:nvPr/>
        </p:nvSpPr>
        <p:spPr bwMode="auto">
          <a:xfrm>
            <a:off x="1938295" y="3702436"/>
            <a:ext cx="250686" cy="620048"/>
          </a:xfrm>
          <a:prstGeom prst="roundRect">
            <a:avLst>
              <a:gd name="adj" fmla="val 50000"/>
            </a:avLst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992047" y="3771360"/>
            <a:ext cx="264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>
                <a:solidFill>
                  <a:schemeClr val="accent3">
                    <a:lumMod val="75000"/>
                  </a:schemeClr>
                </a:solidFill>
              </a:rPr>
              <a:t>M</a:t>
            </a:r>
          </a:p>
          <a:p>
            <a:r>
              <a:rPr kumimoji="1" lang="en-US" altLang="zh-CN" sz="800" dirty="0">
                <a:solidFill>
                  <a:schemeClr val="accent3">
                    <a:lumMod val="75000"/>
                  </a:schemeClr>
                </a:solidFill>
              </a:rPr>
              <a:t>U</a:t>
            </a:r>
          </a:p>
          <a:p>
            <a:r>
              <a:rPr kumimoji="1" lang="en-US" altLang="zh-CN" sz="800" dirty="0">
                <a:solidFill>
                  <a:schemeClr val="accent3">
                    <a:lumMod val="75000"/>
                  </a:schemeClr>
                </a:solidFill>
              </a:rPr>
              <a:t>X</a:t>
            </a:r>
            <a:endParaRPr kumimoji="1" lang="zh-CN" altLang="en-US" sz="8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924821" y="374090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>
                <a:solidFill>
                  <a:schemeClr val="accent3">
                    <a:lumMod val="75000"/>
                  </a:schemeClr>
                </a:solidFill>
              </a:rPr>
              <a:t>0</a:t>
            </a:r>
            <a:endParaRPr kumimoji="1" lang="zh-CN" altLang="en-US" sz="8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936546" y="4107040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>
                <a:solidFill>
                  <a:schemeClr val="accent3">
                    <a:lumMod val="75000"/>
                  </a:schemeClr>
                </a:solidFill>
              </a:rPr>
              <a:t>1</a:t>
            </a:r>
            <a:endParaRPr kumimoji="1" lang="zh-CN" altLang="en-US" sz="800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48" name="Straight Connector 47"/>
          <p:cNvCxnSpPr/>
          <p:nvPr/>
        </p:nvCxnSpPr>
        <p:spPr bwMode="auto">
          <a:xfrm>
            <a:off x="2011844" y="4322767"/>
            <a:ext cx="1" cy="19143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793989" y="4437013"/>
            <a:ext cx="49084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>
                <a:solidFill>
                  <a:srgbClr val="FF0000"/>
                </a:solidFill>
              </a:rPr>
              <a:t>RegDst</a:t>
            </a:r>
            <a:endParaRPr kumimoji="1" lang="zh-CN" altLang="en-US" sz="800" dirty="0">
              <a:solidFill>
                <a:srgbClr val="FF0000"/>
              </a:solidFill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3029064" y="4724649"/>
            <a:ext cx="495949" cy="896682"/>
          </a:xfrm>
          <a:prstGeom prst="ellips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3035133" y="4927788"/>
            <a:ext cx="540534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900" dirty="0"/>
              <a:t>sign</a:t>
            </a:r>
          </a:p>
          <a:p>
            <a:pPr algn="ctr"/>
            <a:r>
              <a:rPr kumimoji="1" lang="en-US" altLang="zh-CN" sz="900" dirty="0"/>
              <a:t>or zero</a:t>
            </a:r>
          </a:p>
          <a:p>
            <a:pPr algn="ctr"/>
            <a:r>
              <a:rPr kumimoji="1" lang="en-US" altLang="zh-CN" sz="900" dirty="0"/>
              <a:t>extend</a:t>
            </a:r>
            <a:endParaRPr kumimoji="1" lang="zh-CN" altLang="en-US" sz="900" dirty="0"/>
          </a:p>
        </p:txBody>
      </p:sp>
      <p:cxnSp>
        <p:nvCxnSpPr>
          <p:cNvPr id="52" name="Straight Connector 51"/>
          <p:cNvCxnSpPr/>
          <p:nvPr/>
        </p:nvCxnSpPr>
        <p:spPr bwMode="auto">
          <a:xfrm>
            <a:off x="1564781" y="3543235"/>
            <a:ext cx="0" cy="309939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endCxn id="46" idx="1"/>
          </p:cNvCxnSpPr>
          <p:nvPr/>
        </p:nvCxnSpPr>
        <p:spPr bwMode="auto">
          <a:xfrm flipV="1">
            <a:off x="1564781" y="3848625"/>
            <a:ext cx="360040" cy="5852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 bwMode="auto">
          <a:xfrm>
            <a:off x="2480090" y="4018383"/>
            <a:ext cx="288032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 bwMode="auto">
          <a:xfrm flipV="1">
            <a:off x="2196675" y="3842396"/>
            <a:ext cx="572863" cy="630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 bwMode="auto">
          <a:xfrm>
            <a:off x="1011460" y="5175350"/>
            <a:ext cx="2023154" cy="2862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 bwMode="auto">
          <a:xfrm>
            <a:off x="2717002" y="5018797"/>
            <a:ext cx="225449" cy="360040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2717002" y="4951397"/>
            <a:ext cx="30008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/>
              <a:t>16</a:t>
            </a:r>
          </a:p>
        </p:txBody>
      </p:sp>
      <p:cxnSp>
        <p:nvCxnSpPr>
          <p:cNvPr id="59" name="Straight Connector 58"/>
          <p:cNvCxnSpPr/>
          <p:nvPr/>
        </p:nvCxnSpPr>
        <p:spPr bwMode="auto">
          <a:xfrm flipV="1">
            <a:off x="3540781" y="5166226"/>
            <a:ext cx="452908" cy="894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 bwMode="auto">
          <a:xfrm flipV="1">
            <a:off x="3993689" y="4505741"/>
            <a:ext cx="0" cy="669609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 bwMode="auto">
          <a:xfrm flipH="1">
            <a:off x="3993689" y="4505741"/>
            <a:ext cx="322827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 bwMode="auto">
          <a:xfrm>
            <a:off x="3617588" y="4986737"/>
            <a:ext cx="225449" cy="360040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3635130" y="4922459"/>
            <a:ext cx="30008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32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179512" y="3571986"/>
            <a:ext cx="8867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instruction[31-0]</a:t>
            </a:r>
            <a:endParaRPr kumimoji="1" lang="zh-CN" altLang="en-US" sz="800" dirty="0"/>
          </a:p>
        </p:txBody>
      </p:sp>
      <p:sp>
        <p:nvSpPr>
          <p:cNvPr id="663" name="Rectangle 662"/>
          <p:cNvSpPr/>
          <p:nvPr/>
        </p:nvSpPr>
        <p:spPr bwMode="auto">
          <a:xfrm>
            <a:off x="6167307" y="3584506"/>
            <a:ext cx="1069394" cy="103821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800" dirty="0">
                <a:latin typeface="Arial" pitchFamily="34" charset="0"/>
                <a:ea typeface="宋体" pitchFamily="2" charset="-122"/>
              </a:rPr>
              <a:t>Data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Memory</a:t>
            </a:r>
            <a:endParaRPr kumimoji="0" lang="zh-CN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64" name="TextBox 663"/>
          <p:cNvSpPr txBox="1"/>
          <p:nvPr/>
        </p:nvSpPr>
        <p:spPr>
          <a:xfrm>
            <a:off x="6132257" y="3793350"/>
            <a:ext cx="5293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/>
              <a:t>Address</a:t>
            </a:r>
            <a:endParaRPr kumimoji="1" lang="zh-CN" altLang="en-US" sz="800" dirty="0"/>
          </a:p>
        </p:txBody>
      </p:sp>
      <p:sp>
        <p:nvSpPr>
          <p:cNvPr id="667" name="TextBox 666"/>
          <p:cNvSpPr txBox="1"/>
          <p:nvPr/>
        </p:nvSpPr>
        <p:spPr>
          <a:xfrm>
            <a:off x="6146399" y="4209826"/>
            <a:ext cx="9754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"/>
              <a:t>write</a:t>
            </a:r>
          </a:p>
          <a:p>
            <a:r>
              <a:rPr kumimoji="1" lang="en-US" altLang="zh-CN" sz="800" dirty="0"/>
              <a:t>data</a:t>
            </a:r>
            <a:endParaRPr kumimoji="1" lang="zh-CN" altLang="en-US" sz="800" dirty="0"/>
          </a:p>
        </p:txBody>
      </p:sp>
      <p:sp>
        <p:nvSpPr>
          <p:cNvPr id="668" name="TextBox 667"/>
          <p:cNvSpPr txBox="1"/>
          <p:nvPr/>
        </p:nvSpPr>
        <p:spPr>
          <a:xfrm>
            <a:off x="6906952" y="3889983"/>
            <a:ext cx="3706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read</a:t>
            </a:r>
          </a:p>
          <a:p>
            <a:r>
              <a:rPr kumimoji="1" lang="en-US" altLang="zh-CN" sz="800" dirty="0"/>
              <a:t>data</a:t>
            </a:r>
            <a:endParaRPr kumimoji="1" lang="zh-CN" altLang="en-US" sz="800" dirty="0"/>
          </a:p>
        </p:txBody>
      </p:sp>
      <p:sp>
        <p:nvSpPr>
          <p:cNvPr id="670" name="Rounded Rectangle 669"/>
          <p:cNvSpPr/>
          <p:nvPr/>
        </p:nvSpPr>
        <p:spPr bwMode="auto">
          <a:xfrm>
            <a:off x="7736417" y="3889072"/>
            <a:ext cx="250686" cy="620048"/>
          </a:xfrm>
          <a:prstGeom prst="roundRect">
            <a:avLst>
              <a:gd name="adj" fmla="val 50000"/>
            </a:avLst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71" name="TextBox 670"/>
          <p:cNvSpPr txBox="1"/>
          <p:nvPr/>
        </p:nvSpPr>
        <p:spPr>
          <a:xfrm>
            <a:off x="7790169" y="3957996"/>
            <a:ext cx="264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>
                <a:solidFill>
                  <a:schemeClr val="accent3">
                    <a:lumMod val="75000"/>
                  </a:schemeClr>
                </a:solidFill>
              </a:rPr>
              <a:t>M</a:t>
            </a:r>
          </a:p>
          <a:p>
            <a:r>
              <a:rPr kumimoji="1" lang="en-US" altLang="zh-CN" sz="800" dirty="0">
                <a:solidFill>
                  <a:schemeClr val="accent3">
                    <a:lumMod val="75000"/>
                  </a:schemeClr>
                </a:solidFill>
              </a:rPr>
              <a:t>U</a:t>
            </a:r>
          </a:p>
          <a:p>
            <a:r>
              <a:rPr kumimoji="1" lang="en-US" altLang="zh-CN" sz="800" dirty="0">
                <a:solidFill>
                  <a:schemeClr val="accent3">
                    <a:lumMod val="75000"/>
                  </a:schemeClr>
                </a:solidFill>
              </a:rPr>
              <a:t>X</a:t>
            </a:r>
            <a:endParaRPr kumimoji="1" lang="zh-CN" altLang="en-US" sz="8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72" name="TextBox 671"/>
          <p:cNvSpPr txBox="1"/>
          <p:nvPr/>
        </p:nvSpPr>
        <p:spPr>
          <a:xfrm>
            <a:off x="7722943" y="3927539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>
                <a:solidFill>
                  <a:schemeClr val="accent3">
                    <a:lumMod val="75000"/>
                  </a:schemeClr>
                </a:solidFill>
              </a:rPr>
              <a:t>1</a:t>
            </a:r>
            <a:endParaRPr kumimoji="1" lang="zh-CN" altLang="en-US" sz="8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73" name="TextBox 672"/>
          <p:cNvSpPr txBox="1"/>
          <p:nvPr/>
        </p:nvSpPr>
        <p:spPr>
          <a:xfrm>
            <a:off x="7734668" y="4293676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>
                <a:solidFill>
                  <a:schemeClr val="accent3">
                    <a:lumMod val="75000"/>
                  </a:schemeClr>
                </a:solidFill>
              </a:rPr>
              <a:t>0</a:t>
            </a:r>
            <a:endParaRPr kumimoji="1" lang="zh-CN" altLang="en-US" sz="8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76" name="Line 16"/>
          <p:cNvSpPr>
            <a:spLocks noChangeShapeType="1"/>
          </p:cNvSpPr>
          <p:nvPr/>
        </p:nvSpPr>
        <p:spPr bwMode="auto">
          <a:xfrm>
            <a:off x="7248730" y="4059260"/>
            <a:ext cx="501982" cy="3366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800"/>
          </a:p>
        </p:txBody>
      </p:sp>
      <p:cxnSp>
        <p:nvCxnSpPr>
          <p:cNvPr id="677" name="Straight Connector 676"/>
          <p:cNvCxnSpPr/>
          <p:nvPr/>
        </p:nvCxnSpPr>
        <p:spPr bwMode="auto">
          <a:xfrm flipH="1">
            <a:off x="6708197" y="3258722"/>
            <a:ext cx="5439" cy="302714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78" name="TextBox 677"/>
          <p:cNvSpPr txBox="1"/>
          <p:nvPr/>
        </p:nvSpPr>
        <p:spPr>
          <a:xfrm>
            <a:off x="6407409" y="3037907"/>
            <a:ext cx="64633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>
                <a:solidFill>
                  <a:srgbClr val="FF0000"/>
                </a:solidFill>
              </a:rPr>
              <a:t>MemWrite</a:t>
            </a:r>
            <a:endParaRPr kumimoji="1" lang="zh-CN" altLang="en-US" sz="800" dirty="0">
              <a:solidFill>
                <a:srgbClr val="FF0000"/>
              </a:solidFill>
            </a:endParaRPr>
          </a:p>
        </p:txBody>
      </p:sp>
      <p:cxnSp>
        <p:nvCxnSpPr>
          <p:cNvPr id="679" name="Straight Connector 678"/>
          <p:cNvCxnSpPr/>
          <p:nvPr/>
        </p:nvCxnSpPr>
        <p:spPr bwMode="auto">
          <a:xfrm flipH="1">
            <a:off x="6696565" y="4615957"/>
            <a:ext cx="5439" cy="302714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80" name="TextBox 679"/>
          <p:cNvSpPr txBox="1"/>
          <p:nvPr/>
        </p:nvSpPr>
        <p:spPr>
          <a:xfrm>
            <a:off x="6396913" y="4933454"/>
            <a:ext cx="6014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 err="1">
                <a:solidFill>
                  <a:srgbClr val="FF0000"/>
                </a:solidFill>
              </a:rPr>
              <a:t>MemRead</a:t>
            </a:r>
            <a:endParaRPr kumimoji="1" lang="zh-CN" altLang="en-US" sz="800" dirty="0">
              <a:solidFill>
                <a:srgbClr val="FF0000"/>
              </a:solidFill>
            </a:endParaRPr>
          </a:p>
        </p:txBody>
      </p:sp>
      <p:cxnSp>
        <p:nvCxnSpPr>
          <p:cNvPr id="683" name="Straight Connector 682"/>
          <p:cNvCxnSpPr/>
          <p:nvPr/>
        </p:nvCxnSpPr>
        <p:spPr bwMode="auto">
          <a:xfrm>
            <a:off x="7987103" y="4193533"/>
            <a:ext cx="606229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84" name="TextBox 683"/>
          <p:cNvSpPr txBox="1"/>
          <p:nvPr/>
        </p:nvSpPr>
        <p:spPr>
          <a:xfrm>
            <a:off x="5695623" y="3269541"/>
            <a:ext cx="3369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/>
              <a:t>.</a:t>
            </a:r>
            <a:endParaRPr lang="en-US" sz="5400"/>
          </a:p>
        </p:txBody>
      </p:sp>
      <p:cxnSp>
        <p:nvCxnSpPr>
          <p:cNvPr id="686" name="Straight Connector 685"/>
          <p:cNvCxnSpPr/>
          <p:nvPr/>
        </p:nvCxnSpPr>
        <p:spPr bwMode="auto">
          <a:xfrm>
            <a:off x="5864099" y="3920621"/>
            <a:ext cx="0" cy="1278196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8" name="Straight Connector 687"/>
          <p:cNvCxnSpPr/>
          <p:nvPr/>
        </p:nvCxnSpPr>
        <p:spPr bwMode="auto">
          <a:xfrm>
            <a:off x="5864099" y="5181703"/>
            <a:ext cx="1635622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0" name="Straight Connector 689"/>
          <p:cNvCxnSpPr/>
          <p:nvPr/>
        </p:nvCxnSpPr>
        <p:spPr bwMode="auto">
          <a:xfrm flipV="1">
            <a:off x="7499721" y="4322484"/>
            <a:ext cx="0" cy="850506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2" name="Straight Arrow Connector 691"/>
          <p:cNvCxnSpPr/>
          <p:nvPr/>
        </p:nvCxnSpPr>
        <p:spPr bwMode="auto">
          <a:xfrm>
            <a:off x="7499721" y="4322484"/>
            <a:ext cx="223222" cy="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5" name="Straight Connector 694"/>
          <p:cNvCxnSpPr/>
          <p:nvPr/>
        </p:nvCxnSpPr>
        <p:spPr bwMode="auto">
          <a:xfrm flipH="1">
            <a:off x="7849102" y="3592869"/>
            <a:ext cx="5439" cy="302714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96" name="TextBox 695"/>
          <p:cNvSpPr txBox="1"/>
          <p:nvPr/>
        </p:nvSpPr>
        <p:spPr>
          <a:xfrm>
            <a:off x="7593653" y="3369837"/>
            <a:ext cx="63831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 err="1">
                <a:solidFill>
                  <a:srgbClr val="FF0000"/>
                </a:solidFill>
              </a:rPr>
              <a:t>MemtoReg</a:t>
            </a:r>
            <a:endParaRPr kumimoji="1" lang="zh-CN" altLang="en-US" sz="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94580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Store</a:t>
            </a:r>
            <a:r>
              <a:rPr lang="zh-CN" altLang="en-US" dirty="0"/>
              <a:t>指令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1633736"/>
          </a:xfrm>
        </p:spPr>
        <p:txBody>
          <a:bodyPr/>
          <a:lstStyle/>
          <a:p>
            <a:r>
              <a:rPr lang="en-US" sz="2800" dirty="0"/>
              <a:t>Store 指令</a:t>
            </a:r>
          </a:p>
          <a:p>
            <a:pPr lvl="1"/>
            <a:r>
              <a:rPr lang="en-US" sz="2400" dirty="0" err="1"/>
              <a:t>sw</a:t>
            </a:r>
            <a:r>
              <a:rPr lang="en-US" sz="2400" dirty="0"/>
              <a:t> </a:t>
            </a:r>
            <a:r>
              <a:rPr lang="en-US" sz="2400" dirty="0" err="1"/>
              <a:t>rt</a:t>
            </a:r>
            <a:r>
              <a:rPr lang="en-US" sz="2400" dirty="0"/>
              <a:t>, </a:t>
            </a:r>
            <a:r>
              <a:rPr lang="en-US" sz="2400" dirty="0" err="1"/>
              <a:t>rs</a:t>
            </a:r>
            <a:r>
              <a:rPr lang="en-US" sz="2400" dirty="0"/>
              <a:t>, </a:t>
            </a:r>
            <a:r>
              <a:rPr lang="en-US" sz="2400" dirty="0" err="1"/>
              <a:t>imm</a:t>
            </a:r>
            <a:endParaRPr lang="en-US" sz="2400" dirty="0"/>
          </a:p>
          <a:p>
            <a:pPr lvl="1"/>
            <a:r>
              <a:rPr lang="en-US" sz="2400" dirty="0" err="1"/>
              <a:t>Addr</a:t>
            </a:r>
            <a:r>
              <a:rPr lang="en-US" sz="2400" dirty="0"/>
              <a:t> </a:t>
            </a:r>
            <a:r>
              <a:rPr lang="en-US" sz="2400" b="1" dirty="0"/>
              <a:t>← </a:t>
            </a:r>
            <a:r>
              <a:rPr lang="en-US" sz="2400" dirty="0"/>
              <a:t>R[</a:t>
            </a:r>
            <a:r>
              <a:rPr lang="en-US" sz="2400" dirty="0" err="1"/>
              <a:t>rs</a:t>
            </a:r>
            <a:r>
              <a:rPr lang="en-US" sz="2400" dirty="0"/>
              <a:t>] + </a:t>
            </a:r>
            <a:r>
              <a:rPr lang="en-US" sz="2400" dirty="0" err="1"/>
              <a:t>SignExt</a:t>
            </a:r>
            <a:r>
              <a:rPr lang="en-US" sz="2400" dirty="0"/>
              <a:t>(</a:t>
            </a:r>
            <a:r>
              <a:rPr lang="en-US" sz="2400" dirty="0" err="1"/>
              <a:t>imm</a:t>
            </a:r>
            <a:r>
              <a:rPr lang="en-US" sz="2400" dirty="0"/>
              <a:t>) </a:t>
            </a:r>
            <a:r>
              <a:rPr lang="zh-CN" altLang="en-US" sz="2400" dirty="0"/>
              <a:t>         </a:t>
            </a:r>
            <a:r>
              <a:rPr lang="en-US" sz="2400" dirty="0"/>
              <a:t>计算地址</a:t>
            </a:r>
          </a:p>
          <a:p>
            <a:pPr lvl="1"/>
            <a:r>
              <a:rPr lang="en-US" sz="2400" dirty="0"/>
              <a:t>MEM[</a:t>
            </a:r>
            <a:r>
              <a:rPr lang="en-US" sz="2400" dirty="0" err="1"/>
              <a:t>Addr</a:t>
            </a:r>
            <a:r>
              <a:rPr lang="en-US" sz="2400" dirty="0"/>
              <a:t>] </a:t>
            </a:r>
            <a:r>
              <a:rPr lang="en-US" sz="2400" b="1" dirty="0"/>
              <a:t>← </a:t>
            </a:r>
            <a:r>
              <a:rPr lang="en-US" sz="2400" dirty="0"/>
              <a:t>R[</a:t>
            </a:r>
            <a:r>
              <a:rPr lang="en-US" sz="2400" dirty="0" err="1"/>
              <a:t>rt</a:t>
            </a:r>
            <a:r>
              <a:rPr lang="en-US" sz="2400" dirty="0"/>
              <a:t>] </a:t>
            </a:r>
            <a:r>
              <a:rPr lang="zh-CN" altLang="en-US" sz="2400" dirty="0"/>
              <a:t>                       </a:t>
            </a:r>
            <a:r>
              <a:rPr lang="en-US" sz="2400" dirty="0"/>
              <a:t>写数据</a:t>
            </a:r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23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5384" y="4149080"/>
            <a:ext cx="6533232" cy="181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7996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</a:t>
            </a:r>
            <a:r>
              <a:rPr lang="en-US" altLang="zh-CN" dirty="0"/>
              <a:t>Store</a:t>
            </a:r>
            <a:r>
              <a:rPr lang="zh-CN" altLang="en-US" dirty="0"/>
              <a:t>指令的</a:t>
            </a:r>
            <a:r>
              <a:rPr lang="en-US" altLang="zh-CN" dirty="0" err="1"/>
              <a:t>Datapath</a:t>
            </a:r>
            <a:endParaRPr lang="en-US" dirty="0"/>
          </a:p>
        </p:txBody>
      </p:sp>
      <p:sp>
        <p:nvSpPr>
          <p:cNvPr id="84" name="Content Placeholder 83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1432988"/>
          </a:xfrm>
        </p:spPr>
        <p:txBody>
          <a:bodyPr/>
          <a:lstStyle/>
          <a:p>
            <a:r>
              <a:rPr lang="zh-CN" altLang="en-US" sz="2000" dirty="0"/>
              <a:t>基本和</a:t>
            </a:r>
            <a:r>
              <a:rPr lang="en-US" altLang="zh-CN" sz="2000" dirty="0"/>
              <a:t>Load</a:t>
            </a:r>
            <a:r>
              <a:rPr lang="zh-CN" altLang="en-US" sz="2000" dirty="0"/>
              <a:t>指令的相同</a:t>
            </a:r>
          </a:p>
          <a:p>
            <a:r>
              <a:rPr lang="zh-CN" altLang="en-US" sz="2000" dirty="0"/>
              <a:t>增加读出数据</a:t>
            </a:r>
            <a:r>
              <a:rPr lang="en-US" altLang="zh-CN" sz="2000" dirty="0"/>
              <a:t>2</a:t>
            </a:r>
            <a:r>
              <a:rPr lang="zh-CN" altLang="en-US" sz="2000" dirty="0"/>
              <a:t>到数据存储器的通道</a:t>
            </a:r>
          </a:p>
          <a:p>
            <a:r>
              <a:rPr lang="zh-CN" altLang="en-US" sz="2000" dirty="0"/>
              <a:t>增加写存储器的控制信号</a:t>
            </a:r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24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2771200" y="3133077"/>
            <a:ext cx="1069394" cy="103821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800" dirty="0">
                <a:latin typeface="Arial" pitchFamily="34" charset="0"/>
                <a:ea typeface="宋体" pitchFamily="2" charset="-122"/>
              </a:rPr>
              <a:t>         </a:t>
            </a:r>
            <a:r>
              <a:rPr lang="en-US" altLang="zh-CN" sz="800" dirty="0">
                <a:latin typeface="Arial" pitchFamily="34" charset="0"/>
                <a:ea typeface="宋体" pitchFamily="2" charset="-122"/>
              </a:rPr>
              <a:t>Registers</a:t>
            </a:r>
            <a:endParaRPr kumimoji="0" lang="zh-CN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744022" y="3128745"/>
            <a:ext cx="5549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read</a:t>
            </a:r>
          </a:p>
          <a:p>
            <a:r>
              <a:rPr kumimoji="1" lang="en-US" altLang="zh-CN" sz="800" dirty="0"/>
              <a:t>register1</a:t>
            </a:r>
            <a:endParaRPr kumimoji="1" lang="zh-CN" altLang="en-US" sz="800" dirty="0"/>
          </a:p>
        </p:txBody>
      </p:sp>
      <p:sp>
        <p:nvSpPr>
          <p:cNvPr id="7" name="TextBox 6"/>
          <p:cNvSpPr txBox="1"/>
          <p:nvPr/>
        </p:nvSpPr>
        <p:spPr>
          <a:xfrm>
            <a:off x="2738488" y="3392652"/>
            <a:ext cx="5549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read</a:t>
            </a:r>
          </a:p>
          <a:p>
            <a:r>
              <a:rPr kumimoji="1" lang="en-US" altLang="zh-CN" sz="800" dirty="0"/>
              <a:t>register2</a:t>
            </a:r>
            <a:endParaRPr kumimoji="1" lang="zh-CN" altLang="en-US" sz="800" dirty="0"/>
          </a:p>
        </p:txBody>
      </p:sp>
      <p:sp>
        <p:nvSpPr>
          <p:cNvPr id="8" name="TextBox 7"/>
          <p:cNvSpPr txBox="1"/>
          <p:nvPr/>
        </p:nvSpPr>
        <p:spPr>
          <a:xfrm>
            <a:off x="2732820" y="3729987"/>
            <a:ext cx="97549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" dirty="0"/>
              <a:t>write</a:t>
            </a:r>
            <a:r>
              <a:rPr kumimoji="1" lang="zh-CN" altLang="en-US" sz="800" dirty="0"/>
              <a:t> </a:t>
            </a:r>
            <a:r>
              <a:rPr kumimoji="1" lang="en-US" altLang="zh-CN" sz="800" dirty="0"/>
              <a:t>register</a:t>
            </a:r>
            <a:endParaRPr kumimoji="1" lang="zh-CN" altLang="en-US" sz="800" dirty="0"/>
          </a:p>
        </p:txBody>
      </p:sp>
      <p:sp>
        <p:nvSpPr>
          <p:cNvPr id="9" name="TextBox 8"/>
          <p:cNvSpPr txBox="1"/>
          <p:nvPr/>
        </p:nvSpPr>
        <p:spPr>
          <a:xfrm>
            <a:off x="2732820" y="3912399"/>
            <a:ext cx="97549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" dirty="0"/>
              <a:t>write</a:t>
            </a:r>
            <a:r>
              <a:rPr kumimoji="1" lang="zh-CN" altLang="en-US" sz="800" dirty="0"/>
              <a:t> </a:t>
            </a:r>
            <a:r>
              <a:rPr kumimoji="1" lang="en-US" altLang="zh-CN" sz="800" dirty="0"/>
              <a:t>data</a:t>
            </a:r>
            <a:endParaRPr kumimoji="1" lang="zh-CN" altLang="en-US" sz="800" dirty="0"/>
          </a:p>
        </p:txBody>
      </p:sp>
      <p:cxnSp>
        <p:nvCxnSpPr>
          <p:cNvPr id="10" name="Straight Connector 9"/>
          <p:cNvCxnSpPr/>
          <p:nvPr/>
        </p:nvCxnSpPr>
        <p:spPr bwMode="auto">
          <a:xfrm flipV="1">
            <a:off x="1003009" y="3247865"/>
            <a:ext cx="1765113" cy="7942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 bwMode="auto">
          <a:xfrm>
            <a:off x="1003009" y="3558081"/>
            <a:ext cx="1765113" cy="2835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auto">
          <a:xfrm>
            <a:off x="1006119" y="4282013"/>
            <a:ext cx="950231" cy="263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Line 16"/>
          <p:cNvSpPr>
            <a:spLocks noChangeShapeType="1"/>
          </p:cNvSpPr>
          <p:nvPr/>
        </p:nvSpPr>
        <p:spPr bwMode="auto">
          <a:xfrm>
            <a:off x="3857463" y="4006861"/>
            <a:ext cx="467616" cy="1152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800"/>
          </a:p>
        </p:txBody>
      </p:sp>
      <p:sp>
        <p:nvSpPr>
          <p:cNvPr id="14" name="Line 16"/>
          <p:cNvSpPr>
            <a:spLocks noChangeShapeType="1"/>
          </p:cNvSpPr>
          <p:nvPr/>
        </p:nvSpPr>
        <p:spPr bwMode="auto">
          <a:xfrm flipV="1">
            <a:off x="3857463" y="3386780"/>
            <a:ext cx="1064115" cy="587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800"/>
          </a:p>
        </p:txBody>
      </p:sp>
      <p:sp>
        <p:nvSpPr>
          <p:cNvPr id="15" name="TextBox 14"/>
          <p:cNvSpPr txBox="1"/>
          <p:nvPr/>
        </p:nvSpPr>
        <p:spPr>
          <a:xfrm>
            <a:off x="3490414" y="3180440"/>
            <a:ext cx="4090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read</a:t>
            </a:r>
          </a:p>
          <a:p>
            <a:r>
              <a:rPr kumimoji="1" lang="en-US" altLang="zh-CN" sz="800" dirty="0"/>
              <a:t>data1</a:t>
            </a:r>
            <a:endParaRPr kumimoji="1" lang="zh-CN" altLang="en-US" sz="800" dirty="0"/>
          </a:p>
        </p:txBody>
      </p:sp>
      <p:sp>
        <p:nvSpPr>
          <p:cNvPr id="16" name="TextBox 15"/>
          <p:cNvSpPr txBox="1"/>
          <p:nvPr/>
        </p:nvSpPr>
        <p:spPr>
          <a:xfrm>
            <a:off x="3490414" y="3804415"/>
            <a:ext cx="4090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read</a:t>
            </a:r>
          </a:p>
          <a:p>
            <a:r>
              <a:rPr kumimoji="1" lang="en-US" altLang="zh-CN" sz="800" dirty="0"/>
              <a:t>data2</a:t>
            </a:r>
            <a:endParaRPr kumimoji="1" lang="zh-CN" altLang="en-US" sz="800" dirty="0"/>
          </a:p>
        </p:txBody>
      </p:sp>
      <p:sp>
        <p:nvSpPr>
          <p:cNvPr id="17" name="TextBox 16"/>
          <p:cNvSpPr txBox="1"/>
          <p:nvPr/>
        </p:nvSpPr>
        <p:spPr>
          <a:xfrm>
            <a:off x="3034614" y="2636912"/>
            <a:ext cx="59343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 err="1">
                <a:solidFill>
                  <a:srgbClr val="FF0000"/>
                </a:solidFill>
              </a:rPr>
              <a:t>RegWrite</a:t>
            </a:r>
            <a:endParaRPr kumimoji="1" lang="zh-CN" altLang="en-US" sz="800" dirty="0">
              <a:solidFill>
                <a:srgbClr val="FF0000"/>
              </a:solidFill>
            </a:endParaRPr>
          </a:p>
        </p:txBody>
      </p:sp>
      <p:cxnSp>
        <p:nvCxnSpPr>
          <p:cNvPr id="18" name="Straight Connector 17"/>
          <p:cNvCxnSpPr/>
          <p:nvPr/>
        </p:nvCxnSpPr>
        <p:spPr bwMode="auto">
          <a:xfrm flipV="1">
            <a:off x="3301850" y="2845060"/>
            <a:ext cx="0" cy="288032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 bwMode="auto">
          <a:xfrm flipH="1">
            <a:off x="1003009" y="3247865"/>
            <a:ext cx="8451" cy="193935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 bwMode="auto">
          <a:xfrm flipH="1">
            <a:off x="241130" y="3787430"/>
            <a:ext cx="761879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966385" y="4953359"/>
            <a:ext cx="8867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/>
              <a:t>instruction[15-0</a:t>
            </a:r>
            <a:r>
              <a:rPr kumimoji="1" lang="en-US" altLang="zh-CN" sz="800" dirty="0"/>
              <a:t>]</a:t>
            </a:r>
            <a:endParaRPr kumimoji="1" lang="zh-CN" altLang="en-US" sz="800" dirty="0"/>
          </a:p>
        </p:txBody>
      </p:sp>
      <p:sp>
        <p:nvSpPr>
          <p:cNvPr id="22" name="TextBox 21"/>
          <p:cNvSpPr txBox="1"/>
          <p:nvPr/>
        </p:nvSpPr>
        <p:spPr>
          <a:xfrm>
            <a:off x="959875" y="3041504"/>
            <a:ext cx="93807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instruction[25-21]</a:t>
            </a:r>
            <a:endParaRPr kumimoji="1" lang="zh-CN" altLang="en-US" sz="800" dirty="0"/>
          </a:p>
        </p:txBody>
      </p:sp>
      <p:sp>
        <p:nvSpPr>
          <p:cNvPr id="23" name="TextBox 22"/>
          <p:cNvSpPr txBox="1"/>
          <p:nvPr/>
        </p:nvSpPr>
        <p:spPr>
          <a:xfrm>
            <a:off x="963109" y="3356541"/>
            <a:ext cx="93807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instruction[20-16]</a:t>
            </a:r>
            <a:endParaRPr kumimoji="1" lang="zh-CN" altLang="en-US" sz="800" dirty="0"/>
          </a:p>
        </p:txBody>
      </p:sp>
      <p:sp>
        <p:nvSpPr>
          <p:cNvPr id="24" name="TextBox 23"/>
          <p:cNvSpPr txBox="1"/>
          <p:nvPr/>
        </p:nvSpPr>
        <p:spPr>
          <a:xfrm>
            <a:off x="955412" y="4062952"/>
            <a:ext cx="93807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instruction[15-11]</a:t>
            </a:r>
            <a:endParaRPr kumimoji="1" lang="zh-CN" altLang="en-US" sz="800" dirty="0"/>
          </a:p>
        </p:txBody>
      </p:sp>
      <p:sp>
        <p:nvSpPr>
          <p:cNvPr id="25" name="AutoShape 54"/>
          <p:cNvSpPr>
            <a:spLocks noChangeArrowheads="1"/>
          </p:cNvSpPr>
          <p:nvPr/>
        </p:nvSpPr>
        <p:spPr bwMode="auto">
          <a:xfrm rot="16200000">
            <a:off x="4553065" y="3436181"/>
            <a:ext cx="1393906" cy="694422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800" dirty="0"/>
              <a:t>      </a:t>
            </a:r>
          </a:p>
        </p:txBody>
      </p:sp>
      <p:sp>
        <p:nvSpPr>
          <p:cNvPr id="26" name="AutoShape 55"/>
          <p:cNvSpPr>
            <a:spLocks noChangeArrowheads="1"/>
          </p:cNvSpPr>
          <p:nvPr/>
        </p:nvSpPr>
        <p:spPr bwMode="auto">
          <a:xfrm rot="5400000">
            <a:off x="4758345" y="3729987"/>
            <a:ext cx="431800" cy="142875"/>
          </a:xfrm>
          <a:prstGeom prst="flowChartExtra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800"/>
          </a:p>
        </p:txBody>
      </p:sp>
      <p:sp>
        <p:nvSpPr>
          <p:cNvPr id="27" name="Line 16"/>
          <p:cNvSpPr>
            <a:spLocks noChangeShapeType="1"/>
          </p:cNvSpPr>
          <p:nvPr/>
        </p:nvSpPr>
        <p:spPr bwMode="auto">
          <a:xfrm>
            <a:off x="5580112" y="3920621"/>
            <a:ext cx="578249" cy="6918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800"/>
          </a:p>
        </p:txBody>
      </p:sp>
      <p:sp>
        <p:nvSpPr>
          <p:cNvPr id="28" name="Line 16"/>
          <p:cNvSpPr>
            <a:spLocks noChangeShapeType="1"/>
          </p:cNvSpPr>
          <p:nvPr/>
        </p:nvSpPr>
        <p:spPr bwMode="auto">
          <a:xfrm>
            <a:off x="5616545" y="3637730"/>
            <a:ext cx="299477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800"/>
          </a:p>
        </p:txBody>
      </p:sp>
      <p:cxnSp>
        <p:nvCxnSpPr>
          <p:cNvPr id="29" name="Straight Connector 28"/>
          <p:cNvCxnSpPr/>
          <p:nvPr/>
        </p:nvCxnSpPr>
        <p:spPr bwMode="auto">
          <a:xfrm flipH="1">
            <a:off x="5375489" y="3029958"/>
            <a:ext cx="5439" cy="302714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120040" y="2806926"/>
            <a:ext cx="54053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>
                <a:solidFill>
                  <a:srgbClr val="FF0000"/>
                </a:solidFill>
              </a:rPr>
              <a:t>ALU</a:t>
            </a:r>
            <a:r>
              <a:rPr kumimoji="1" lang="zh-CN" altLang="en-US" sz="800" dirty="0">
                <a:solidFill>
                  <a:srgbClr val="FF0000"/>
                </a:solidFill>
              </a:rPr>
              <a:t> </a:t>
            </a:r>
            <a:r>
              <a:rPr kumimoji="1" lang="en-US" altLang="zh-CN" sz="800" dirty="0">
                <a:solidFill>
                  <a:srgbClr val="FF0000"/>
                </a:solidFill>
              </a:rPr>
              <a:t>Op</a:t>
            </a:r>
            <a:endParaRPr kumimoji="1" lang="zh-CN" altLang="en-US" sz="800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216221" y="3724072"/>
            <a:ext cx="4443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ALU</a:t>
            </a:r>
          </a:p>
          <a:p>
            <a:r>
              <a:rPr kumimoji="1" lang="en-US" altLang="zh-CN" sz="800" dirty="0"/>
              <a:t>Result</a:t>
            </a:r>
            <a:endParaRPr kumimoji="1" lang="zh-CN" altLang="en-US" sz="800" dirty="0"/>
          </a:p>
        </p:txBody>
      </p:sp>
      <p:sp>
        <p:nvSpPr>
          <p:cNvPr id="32" name="TextBox 31"/>
          <p:cNvSpPr txBox="1"/>
          <p:nvPr/>
        </p:nvSpPr>
        <p:spPr>
          <a:xfrm>
            <a:off x="5083233" y="3637730"/>
            <a:ext cx="37542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ALU</a:t>
            </a:r>
            <a:endParaRPr kumimoji="1" lang="zh-CN" altLang="en-US" sz="800" dirty="0"/>
          </a:p>
        </p:txBody>
      </p:sp>
      <p:sp>
        <p:nvSpPr>
          <p:cNvPr id="33" name="TextBox 32"/>
          <p:cNvSpPr txBox="1"/>
          <p:nvPr/>
        </p:nvSpPr>
        <p:spPr>
          <a:xfrm>
            <a:off x="5250523" y="3536460"/>
            <a:ext cx="3962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>
                <a:solidFill>
                  <a:srgbClr val="FF0000"/>
                </a:solidFill>
              </a:rPr>
              <a:t>Zero</a:t>
            </a:r>
            <a:endParaRPr kumimoji="1" lang="zh-CN" altLang="en-US" sz="800" dirty="0">
              <a:solidFill>
                <a:srgbClr val="FF0000"/>
              </a:solidFill>
            </a:endParaRPr>
          </a:p>
        </p:txBody>
      </p:sp>
      <p:cxnSp>
        <p:nvCxnSpPr>
          <p:cNvPr id="34" name="Straight Connector 33"/>
          <p:cNvCxnSpPr/>
          <p:nvPr/>
        </p:nvCxnSpPr>
        <p:spPr bwMode="auto">
          <a:xfrm>
            <a:off x="8589206" y="4190749"/>
            <a:ext cx="0" cy="154082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 bwMode="auto">
          <a:xfrm flipH="1">
            <a:off x="2480090" y="5731569"/>
            <a:ext cx="610911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 bwMode="auto">
          <a:xfrm flipV="1">
            <a:off x="2480090" y="4018384"/>
            <a:ext cx="0" cy="1713185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Rounded Rectangle 36"/>
          <p:cNvSpPr/>
          <p:nvPr/>
        </p:nvSpPr>
        <p:spPr bwMode="auto">
          <a:xfrm>
            <a:off x="4322280" y="3751904"/>
            <a:ext cx="283859" cy="796476"/>
          </a:xfrm>
          <a:prstGeom prst="roundRect">
            <a:avLst>
              <a:gd name="adj" fmla="val 500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38" name="Line 16"/>
          <p:cNvSpPr>
            <a:spLocks noChangeShapeType="1"/>
          </p:cNvSpPr>
          <p:nvPr/>
        </p:nvSpPr>
        <p:spPr bwMode="auto">
          <a:xfrm flipV="1">
            <a:off x="4612622" y="4174483"/>
            <a:ext cx="315439" cy="1599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800"/>
          </a:p>
        </p:txBody>
      </p:sp>
      <p:sp>
        <p:nvSpPr>
          <p:cNvPr id="39" name="TextBox 38"/>
          <p:cNvSpPr txBox="1"/>
          <p:nvPr/>
        </p:nvSpPr>
        <p:spPr>
          <a:xfrm>
            <a:off x="4389128" y="3890356"/>
            <a:ext cx="264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M</a:t>
            </a:r>
          </a:p>
          <a:p>
            <a:r>
              <a:rPr kumimoji="1" lang="en-US" altLang="zh-CN" sz="800" dirty="0"/>
              <a:t>U</a:t>
            </a:r>
          </a:p>
          <a:p>
            <a:r>
              <a:rPr kumimoji="1" lang="en-US" altLang="zh-CN" sz="800" dirty="0"/>
              <a:t>X</a:t>
            </a:r>
            <a:endParaRPr kumimoji="1" lang="zh-CN" altLang="en-US" sz="800" dirty="0"/>
          </a:p>
        </p:txBody>
      </p:sp>
      <p:sp>
        <p:nvSpPr>
          <p:cNvPr id="40" name="TextBox 39"/>
          <p:cNvSpPr txBox="1"/>
          <p:nvPr/>
        </p:nvSpPr>
        <p:spPr>
          <a:xfrm>
            <a:off x="4279539" y="3845828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0</a:t>
            </a:r>
            <a:endParaRPr kumimoji="1" lang="zh-CN" altLang="en-US" sz="800" dirty="0"/>
          </a:p>
        </p:txBody>
      </p:sp>
      <p:sp>
        <p:nvSpPr>
          <p:cNvPr id="41" name="TextBox 40"/>
          <p:cNvSpPr txBox="1"/>
          <p:nvPr/>
        </p:nvSpPr>
        <p:spPr>
          <a:xfrm>
            <a:off x="4282876" y="4214459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1</a:t>
            </a:r>
            <a:endParaRPr kumimoji="1" lang="zh-CN" altLang="en-US" sz="800" dirty="0"/>
          </a:p>
        </p:txBody>
      </p:sp>
      <p:cxnSp>
        <p:nvCxnSpPr>
          <p:cNvPr id="42" name="Straight Connector 41"/>
          <p:cNvCxnSpPr/>
          <p:nvPr/>
        </p:nvCxnSpPr>
        <p:spPr bwMode="auto">
          <a:xfrm>
            <a:off x="4462797" y="3554482"/>
            <a:ext cx="1" cy="19143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4252784" y="3394135"/>
            <a:ext cx="5068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>
                <a:solidFill>
                  <a:srgbClr val="FF0000"/>
                </a:solidFill>
              </a:rPr>
              <a:t>ALUSrc</a:t>
            </a:r>
            <a:endParaRPr kumimoji="1" lang="zh-CN" altLang="en-US" sz="800" dirty="0">
              <a:solidFill>
                <a:srgbClr val="FF0000"/>
              </a:solidFill>
            </a:endParaRPr>
          </a:p>
        </p:txBody>
      </p:sp>
      <p:sp>
        <p:nvSpPr>
          <p:cNvPr id="44" name="Rounded Rectangle 43"/>
          <p:cNvSpPr/>
          <p:nvPr/>
        </p:nvSpPr>
        <p:spPr bwMode="auto">
          <a:xfrm>
            <a:off x="1938295" y="3702436"/>
            <a:ext cx="250686" cy="620048"/>
          </a:xfrm>
          <a:prstGeom prst="roundRect">
            <a:avLst>
              <a:gd name="adj" fmla="val 50000"/>
            </a:avLst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992047" y="3771360"/>
            <a:ext cx="264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>
                <a:solidFill>
                  <a:schemeClr val="accent3">
                    <a:lumMod val="75000"/>
                  </a:schemeClr>
                </a:solidFill>
              </a:rPr>
              <a:t>M</a:t>
            </a:r>
          </a:p>
          <a:p>
            <a:r>
              <a:rPr kumimoji="1" lang="en-US" altLang="zh-CN" sz="800" dirty="0">
                <a:solidFill>
                  <a:schemeClr val="accent3">
                    <a:lumMod val="75000"/>
                  </a:schemeClr>
                </a:solidFill>
              </a:rPr>
              <a:t>U</a:t>
            </a:r>
          </a:p>
          <a:p>
            <a:r>
              <a:rPr kumimoji="1" lang="en-US" altLang="zh-CN" sz="800" dirty="0">
                <a:solidFill>
                  <a:schemeClr val="accent3">
                    <a:lumMod val="75000"/>
                  </a:schemeClr>
                </a:solidFill>
              </a:rPr>
              <a:t>X</a:t>
            </a:r>
            <a:endParaRPr kumimoji="1" lang="zh-CN" altLang="en-US" sz="8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924821" y="374090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>
                <a:solidFill>
                  <a:schemeClr val="accent3">
                    <a:lumMod val="75000"/>
                  </a:schemeClr>
                </a:solidFill>
              </a:rPr>
              <a:t>0</a:t>
            </a:r>
            <a:endParaRPr kumimoji="1" lang="zh-CN" altLang="en-US" sz="8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936546" y="4107040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>
                <a:solidFill>
                  <a:schemeClr val="accent3">
                    <a:lumMod val="75000"/>
                  </a:schemeClr>
                </a:solidFill>
              </a:rPr>
              <a:t>1</a:t>
            </a:r>
            <a:endParaRPr kumimoji="1" lang="zh-CN" altLang="en-US" sz="800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48" name="Straight Connector 47"/>
          <p:cNvCxnSpPr/>
          <p:nvPr/>
        </p:nvCxnSpPr>
        <p:spPr bwMode="auto">
          <a:xfrm>
            <a:off x="2054527" y="4341039"/>
            <a:ext cx="1" cy="19143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784935" y="4522017"/>
            <a:ext cx="49084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>
                <a:solidFill>
                  <a:srgbClr val="FF0000"/>
                </a:solidFill>
              </a:rPr>
              <a:t>RegDst</a:t>
            </a:r>
            <a:endParaRPr kumimoji="1" lang="zh-CN" altLang="en-US" sz="800" dirty="0">
              <a:solidFill>
                <a:srgbClr val="FF0000"/>
              </a:solidFill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3029064" y="4724649"/>
            <a:ext cx="495949" cy="896682"/>
          </a:xfrm>
          <a:prstGeom prst="ellips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3035133" y="4927788"/>
            <a:ext cx="540534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900" dirty="0"/>
              <a:t>sign</a:t>
            </a:r>
          </a:p>
          <a:p>
            <a:pPr algn="ctr"/>
            <a:r>
              <a:rPr kumimoji="1" lang="en-US" altLang="zh-CN" sz="900" dirty="0"/>
              <a:t>or zero</a:t>
            </a:r>
          </a:p>
          <a:p>
            <a:pPr algn="ctr"/>
            <a:r>
              <a:rPr kumimoji="1" lang="en-US" altLang="zh-CN" sz="900" dirty="0"/>
              <a:t>extend</a:t>
            </a:r>
            <a:endParaRPr kumimoji="1" lang="zh-CN" altLang="en-US" sz="900" dirty="0"/>
          </a:p>
        </p:txBody>
      </p:sp>
      <p:cxnSp>
        <p:nvCxnSpPr>
          <p:cNvPr id="52" name="Straight Connector 51"/>
          <p:cNvCxnSpPr/>
          <p:nvPr/>
        </p:nvCxnSpPr>
        <p:spPr bwMode="auto">
          <a:xfrm>
            <a:off x="1564781" y="3543235"/>
            <a:ext cx="0" cy="309939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 bwMode="auto">
          <a:xfrm flipV="1">
            <a:off x="1564280" y="3863814"/>
            <a:ext cx="360040" cy="5852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 bwMode="auto">
          <a:xfrm>
            <a:off x="2480090" y="4018383"/>
            <a:ext cx="288032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 bwMode="auto">
          <a:xfrm flipV="1">
            <a:off x="2196675" y="3842396"/>
            <a:ext cx="572863" cy="630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 bwMode="auto">
          <a:xfrm>
            <a:off x="1011460" y="5175350"/>
            <a:ext cx="2023154" cy="2862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 bwMode="auto">
          <a:xfrm>
            <a:off x="2717002" y="5018797"/>
            <a:ext cx="225449" cy="360040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2717002" y="4951397"/>
            <a:ext cx="30008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/>
              <a:t>16</a:t>
            </a:r>
          </a:p>
        </p:txBody>
      </p:sp>
      <p:cxnSp>
        <p:nvCxnSpPr>
          <p:cNvPr id="59" name="Straight Connector 58"/>
          <p:cNvCxnSpPr/>
          <p:nvPr/>
        </p:nvCxnSpPr>
        <p:spPr bwMode="auto">
          <a:xfrm flipV="1">
            <a:off x="3540781" y="5166757"/>
            <a:ext cx="602808" cy="36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 bwMode="auto">
          <a:xfrm flipV="1">
            <a:off x="4117312" y="4307657"/>
            <a:ext cx="0" cy="874046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 bwMode="auto">
          <a:xfrm flipH="1">
            <a:off x="4117312" y="4315743"/>
            <a:ext cx="199205" cy="0"/>
          </a:xfrm>
          <a:prstGeom prst="line">
            <a:avLst/>
          </a:prstGeom>
          <a:ln>
            <a:headEnd type="triangl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 bwMode="auto">
          <a:xfrm>
            <a:off x="3617588" y="4986737"/>
            <a:ext cx="225449" cy="360040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3635130" y="4922459"/>
            <a:ext cx="30008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32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179512" y="3571986"/>
            <a:ext cx="8867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instruction[31-0]</a:t>
            </a:r>
            <a:endParaRPr kumimoji="1" lang="zh-CN" altLang="en-US" sz="800" dirty="0"/>
          </a:p>
        </p:txBody>
      </p:sp>
      <p:sp>
        <p:nvSpPr>
          <p:cNvPr id="65" name="Rectangle 64"/>
          <p:cNvSpPr/>
          <p:nvPr/>
        </p:nvSpPr>
        <p:spPr bwMode="auto">
          <a:xfrm>
            <a:off x="6167307" y="3808824"/>
            <a:ext cx="1069394" cy="103821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800" dirty="0">
                <a:latin typeface="Arial" pitchFamily="34" charset="0"/>
                <a:ea typeface="宋体" pitchFamily="2" charset="-122"/>
              </a:rPr>
              <a:t>Data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Memory</a:t>
            </a:r>
            <a:endParaRPr kumimoji="0" lang="zh-CN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125701" y="3845828"/>
            <a:ext cx="5293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/>
              <a:t>Address</a:t>
            </a:r>
            <a:endParaRPr kumimoji="1" lang="zh-CN" altLang="en-US" sz="800" dirty="0"/>
          </a:p>
        </p:txBody>
      </p:sp>
      <p:sp>
        <p:nvSpPr>
          <p:cNvPr id="67" name="TextBox 66"/>
          <p:cNvSpPr txBox="1"/>
          <p:nvPr/>
        </p:nvSpPr>
        <p:spPr>
          <a:xfrm>
            <a:off x="6146399" y="4434144"/>
            <a:ext cx="9754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"/>
              <a:t>write</a:t>
            </a:r>
          </a:p>
          <a:p>
            <a:r>
              <a:rPr kumimoji="1" lang="en-US" altLang="zh-CN" sz="800" dirty="0"/>
              <a:t>data</a:t>
            </a:r>
            <a:endParaRPr kumimoji="1" lang="zh-CN" altLang="en-US" sz="800" dirty="0"/>
          </a:p>
        </p:txBody>
      </p:sp>
      <p:sp>
        <p:nvSpPr>
          <p:cNvPr id="68" name="TextBox 67"/>
          <p:cNvSpPr txBox="1"/>
          <p:nvPr/>
        </p:nvSpPr>
        <p:spPr>
          <a:xfrm>
            <a:off x="6897091" y="3927539"/>
            <a:ext cx="3706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read</a:t>
            </a:r>
          </a:p>
          <a:p>
            <a:r>
              <a:rPr kumimoji="1" lang="en-US" altLang="zh-CN" sz="800" dirty="0"/>
              <a:t>data</a:t>
            </a:r>
            <a:endParaRPr kumimoji="1" lang="zh-CN" altLang="en-US" sz="800" dirty="0"/>
          </a:p>
        </p:txBody>
      </p:sp>
      <p:sp>
        <p:nvSpPr>
          <p:cNvPr id="69" name="Rounded Rectangle 68"/>
          <p:cNvSpPr/>
          <p:nvPr/>
        </p:nvSpPr>
        <p:spPr bwMode="auto">
          <a:xfrm>
            <a:off x="7736417" y="3889072"/>
            <a:ext cx="250686" cy="620048"/>
          </a:xfrm>
          <a:prstGeom prst="roundRect">
            <a:avLst>
              <a:gd name="adj" fmla="val 500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7790169" y="3957996"/>
            <a:ext cx="264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M</a:t>
            </a:r>
          </a:p>
          <a:p>
            <a:r>
              <a:rPr kumimoji="1" lang="en-US" altLang="zh-CN" sz="800" dirty="0"/>
              <a:t>U</a:t>
            </a:r>
          </a:p>
          <a:p>
            <a:r>
              <a:rPr kumimoji="1" lang="en-US" altLang="zh-CN" sz="800" dirty="0"/>
              <a:t>X</a:t>
            </a:r>
            <a:endParaRPr kumimoji="1" lang="zh-CN" altLang="en-US" sz="800" dirty="0"/>
          </a:p>
        </p:txBody>
      </p:sp>
      <p:sp>
        <p:nvSpPr>
          <p:cNvPr id="71" name="TextBox 70"/>
          <p:cNvSpPr txBox="1"/>
          <p:nvPr/>
        </p:nvSpPr>
        <p:spPr>
          <a:xfrm>
            <a:off x="7722943" y="3927539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1</a:t>
            </a:r>
            <a:endParaRPr kumimoji="1" lang="zh-CN" altLang="en-US" sz="800" dirty="0"/>
          </a:p>
        </p:txBody>
      </p:sp>
      <p:sp>
        <p:nvSpPr>
          <p:cNvPr id="72" name="TextBox 71"/>
          <p:cNvSpPr txBox="1"/>
          <p:nvPr/>
        </p:nvSpPr>
        <p:spPr>
          <a:xfrm>
            <a:off x="7734668" y="4293676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0</a:t>
            </a:r>
            <a:endParaRPr kumimoji="1" lang="zh-CN" altLang="en-US" sz="800" dirty="0"/>
          </a:p>
        </p:txBody>
      </p:sp>
      <p:sp>
        <p:nvSpPr>
          <p:cNvPr id="73" name="Line 16"/>
          <p:cNvSpPr>
            <a:spLocks noChangeShapeType="1"/>
          </p:cNvSpPr>
          <p:nvPr/>
        </p:nvSpPr>
        <p:spPr bwMode="auto">
          <a:xfrm>
            <a:off x="7248730" y="4059260"/>
            <a:ext cx="501982" cy="3366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800"/>
          </a:p>
        </p:txBody>
      </p:sp>
      <p:cxnSp>
        <p:nvCxnSpPr>
          <p:cNvPr id="74" name="Straight Connector 73"/>
          <p:cNvCxnSpPr/>
          <p:nvPr/>
        </p:nvCxnSpPr>
        <p:spPr bwMode="auto">
          <a:xfrm flipH="1">
            <a:off x="6708197" y="3483040"/>
            <a:ext cx="5439" cy="302714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6407409" y="3262225"/>
            <a:ext cx="64633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>
                <a:solidFill>
                  <a:srgbClr val="FF0000"/>
                </a:solidFill>
              </a:rPr>
              <a:t>MemWrite</a:t>
            </a:r>
            <a:endParaRPr kumimoji="1" lang="zh-CN" altLang="en-US" sz="800" dirty="0">
              <a:solidFill>
                <a:srgbClr val="FF0000"/>
              </a:solidFill>
            </a:endParaRPr>
          </a:p>
        </p:txBody>
      </p:sp>
      <p:cxnSp>
        <p:nvCxnSpPr>
          <p:cNvPr id="76" name="Straight Connector 75"/>
          <p:cNvCxnSpPr>
            <a:stCxn id="65" idx="2"/>
            <a:endCxn id="77" idx="0"/>
          </p:cNvCxnSpPr>
          <p:nvPr/>
        </p:nvCxnSpPr>
        <p:spPr bwMode="auto">
          <a:xfrm flipH="1">
            <a:off x="6699045" y="4847039"/>
            <a:ext cx="2959" cy="458411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6398321" y="5305450"/>
            <a:ext cx="6014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 err="1">
                <a:solidFill>
                  <a:srgbClr val="FF0000"/>
                </a:solidFill>
              </a:rPr>
              <a:t>MemRead</a:t>
            </a:r>
            <a:endParaRPr kumimoji="1" lang="zh-CN" altLang="en-US" sz="800" dirty="0">
              <a:solidFill>
                <a:srgbClr val="FF0000"/>
              </a:solidFill>
            </a:endParaRPr>
          </a:p>
        </p:txBody>
      </p:sp>
      <p:cxnSp>
        <p:nvCxnSpPr>
          <p:cNvPr id="78" name="Straight Connector 77"/>
          <p:cNvCxnSpPr/>
          <p:nvPr/>
        </p:nvCxnSpPr>
        <p:spPr bwMode="auto">
          <a:xfrm>
            <a:off x="7987103" y="4193533"/>
            <a:ext cx="606229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5695623" y="3269541"/>
            <a:ext cx="3369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/>
              <a:t>.</a:t>
            </a:r>
            <a:endParaRPr lang="en-US" sz="5400"/>
          </a:p>
        </p:txBody>
      </p:sp>
      <p:cxnSp>
        <p:nvCxnSpPr>
          <p:cNvPr id="80" name="Straight Connector 79"/>
          <p:cNvCxnSpPr/>
          <p:nvPr/>
        </p:nvCxnSpPr>
        <p:spPr bwMode="auto">
          <a:xfrm>
            <a:off x="5864099" y="3920621"/>
            <a:ext cx="0" cy="1278196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 bwMode="auto">
          <a:xfrm>
            <a:off x="5864099" y="5201769"/>
            <a:ext cx="1635622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 bwMode="auto">
          <a:xfrm flipV="1">
            <a:off x="7499721" y="4322484"/>
            <a:ext cx="0" cy="87633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 bwMode="auto">
          <a:xfrm>
            <a:off x="7499721" y="4322484"/>
            <a:ext cx="223222" cy="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 bwMode="auto">
          <a:xfrm flipH="1">
            <a:off x="7849102" y="3592869"/>
            <a:ext cx="5439" cy="302714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7593653" y="3369837"/>
            <a:ext cx="63831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 err="1">
                <a:solidFill>
                  <a:srgbClr val="FF0000"/>
                </a:solidFill>
              </a:rPr>
              <a:t>MemtoReg</a:t>
            </a:r>
            <a:endParaRPr kumimoji="1" lang="zh-CN" altLang="en-US" sz="800" dirty="0">
              <a:solidFill>
                <a:srgbClr val="FF0000"/>
              </a:solidFill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3780360" y="3347159"/>
            <a:ext cx="3369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/>
              <a:t>.</a:t>
            </a:r>
            <a:endParaRPr lang="en-US" sz="5400"/>
          </a:p>
        </p:txBody>
      </p:sp>
      <p:cxnSp>
        <p:nvCxnSpPr>
          <p:cNvPr id="96" name="Straight Connector 95"/>
          <p:cNvCxnSpPr/>
          <p:nvPr/>
        </p:nvCxnSpPr>
        <p:spPr bwMode="auto">
          <a:xfrm>
            <a:off x="3935212" y="4020121"/>
            <a:ext cx="0" cy="609618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 bwMode="auto">
          <a:xfrm>
            <a:off x="3932582" y="4629739"/>
            <a:ext cx="2226201" cy="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99067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Beq</a:t>
            </a:r>
            <a:r>
              <a:rPr lang="zh-CN" altLang="en-US" dirty="0"/>
              <a:t>指令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3001888"/>
          </a:xfrm>
        </p:spPr>
        <p:txBody>
          <a:bodyPr/>
          <a:lstStyle/>
          <a:p>
            <a:r>
              <a:rPr lang="en-US" dirty="0"/>
              <a:t>跳转指令</a:t>
            </a:r>
          </a:p>
          <a:p>
            <a:pPr lvl="1"/>
            <a:r>
              <a:rPr lang="en-US" dirty="0"/>
              <a:t>BEQ </a:t>
            </a:r>
            <a:r>
              <a:rPr lang="en-US" dirty="0" err="1"/>
              <a:t>rs</a:t>
            </a:r>
            <a:r>
              <a:rPr lang="en-US" dirty="0"/>
              <a:t>, </a:t>
            </a:r>
            <a:r>
              <a:rPr lang="en-US" dirty="0" err="1"/>
              <a:t>rt</a:t>
            </a:r>
            <a:r>
              <a:rPr lang="en-US" dirty="0"/>
              <a:t>, </a:t>
            </a:r>
            <a:r>
              <a:rPr lang="en-US" dirty="0" err="1"/>
              <a:t>imm</a:t>
            </a:r>
            <a:endParaRPr lang="en-US" dirty="0"/>
          </a:p>
          <a:p>
            <a:pPr lvl="1"/>
            <a:r>
              <a:rPr lang="en-US" dirty="0" err="1"/>
              <a:t>改变PC的值</a:t>
            </a:r>
            <a:endParaRPr lang="en-US" dirty="0"/>
          </a:p>
          <a:p>
            <a:pPr lvl="1"/>
            <a:r>
              <a:rPr lang="en-US" dirty="0" err="1"/>
              <a:t>cond</a:t>
            </a:r>
            <a:r>
              <a:rPr lang="en-US" b="1" dirty="0"/>
              <a:t>← </a:t>
            </a:r>
            <a:r>
              <a:rPr lang="en-US" dirty="0"/>
              <a:t>R[</a:t>
            </a:r>
            <a:r>
              <a:rPr lang="en-US" dirty="0" err="1"/>
              <a:t>rs</a:t>
            </a:r>
            <a:r>
              <a:rPr lang="en-US" dirty="0"/>
              <a:t>] –R[</a:t>
            </a:r>
            <a:r>
              <a:rPr lang="en-US" dirty="0" err="1"/>
              <a:t>rt</a:t>
            </a:r>
            <a:r>
              <a:rPr lang="en-US" dirty="0"/>
              <a:t>]                        计算条件</a:t>
            </a:r>
          </a:p>
          <a:p>
            <a:pPr lvl="1"/>
            <a:r>
              <a:rPr lang="en-US" dirty="0"/>
              <a:t>If ( </a:t>
            </a:r>
            <a:r>
              <a:rPr lang="en-US" dirty="0" err="1"/>
              <a:t>cond</a:t>
            </a:r>
            <a:r>
              <a:rPr lang="en-US" dirty="0"/>
              <a:t> </a:t>
            </a:r>
            <a:r>
              <a:rPr lang="en-US" dirty="0" err="1"/>
              <a:t>eq</a:t>
            </a:r>
            <a:r>
              <a:rPr lang="en-US" dirty="0"/>
              <a:t> 0) then                         判断条件</a:t>
            </a:r>
          </a:p>
          <a:p>
            <a:pPr lvl="1"/>
            <a:r>
              <a:rPr lang="en-US" dirty="0"/>
              <a:t>pc </a:t>
            </a:r>
            <a:r>
              <a:rPr lang="en-US" b="1" dirty="0"/>
              <a:t>←</a:t>
            </a:r>
            <a:r>
              <a:rPr lang="en-US" dirty="0"/>
              <a:t>pc+4 + </a:t>
            </a:r>
            <a:r>
              <a:rPr lang="en-US" dirty="0" err="1"/>
              <a:t>SignExt</a:t>
            </a:r>
            <a:r>
              <a:rPr lang="en-US" dirty="0"/>
              <a:t>(</a:t>
            </a:r>
            <a:r>
              <a:rPr lang="en-US" dirty="0" err="1"/>
              <a:t>imm</a:t>
            </a:r>
            <a:r>
              <a:rPr lang="en-US" dirty="0"/>
              <a:t>)* 4 else    计算下一条指令的地址</a:t>
            </a:r>
          </a:p>
          <a:p>
            <a:pPr lvl="1"/>
            <a:r>
              <a:rPr lang="en-US" dirty="0"/>
              <a:t>pc </a:t>
            </a:r>
            <a:r>
              <a:rPr lang="en-US" b="1" dirty="0"/>
              <a:t>←</a:t>
            </a:r>
            <a:r>
              <a:rPr lang="en-US" dirty="0"/>
              <a:t>pc+4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25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638" y="4776889"/>
            <a:ext cx="5315446" cy="102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388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下一条指令的地址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2497832"/>
          </a:xfrm>
        </p:spPr>
        <p:txBody>
          <a:bodyPr/>
          <a:lstStyle/>
          <a:p>
            <a:r>
              <a:rPr lang="zh-CN" altLang="en-US" dirty="0"/>
              <a:t>指令存储器按字节编址</a:t>
            </a:r>
          </a:p>
          <a:p>
            <a:r>
              <a:rPr lang="zh-CN" altLang="en-US" dirty="0"/>
              <a:t>顺序执行</a:t>
            </a:r>
          </a:p>
          <a:p>
            <a:r>
              <a:rPr lang="en-US" altLang="zh-CN" dirty="0"/>
              <a:t>PC</a:t>
            </a:r>
            <a:r>
              <a:rPr lang="zh-CN" altLang="en-US" dirty="0">
                <a:sym typeface="Wingdings"/>
              </a:rPr>
              <a:t>  </a:t>
            </a:r>
            <a:r>
              <a:rPr lang="en-US" altLang="zh-CN" dirty="0"/>
              <a:t>PC+4</a:t>
            </a:r>
          </a:p>
          <a:p>
            <a:r>
              <a:rPr lang="zh-CN" altLang="en-US" dirty="0"/>
              <a:t>跳转</a:t>
            </a:r>
          </a:p>
          <a:p>
            <a:r>
              <a:rPr lang="en-US" altLang="zh-CN" dirty="0"/>
              <a:t>PC</a:t>
            </a:r>
            <a:r>
              <a:rPr lang="zh-CN" altLang="en-US" dirty="0">
                <a:sym typeface="Wingdings"/>
              </a:rPr>
              <a:t>  </a:t>
            </a:r>
            <a:r>
              <a:rPr lang="en-US" altLang="zh-CN" dirty="0"/>
              <a:t>PC+4+SignExt(</a:t>
            </a:r>
            <a:r>
              <a:rPr lang="en-US" altLang="zh-CN" dirty="0" err="1"/>
              <a:t>imm</a:t>
            </a:r>
            <a:r>
              <a:rPr lang="en-US" altLang="zh-CN" dirty="0"/>
              <a:t>)*4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26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33083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Jump</a:t>
            </a:r>
            <a:r>
              <a:rPr lang="zh-CN" altLang="en-US" dirty="0"/>
              <a:t>指令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1489720"/>
          </a:xfrm>
        </p:spPr>
        <p:txBody>
          <a:bodyPr/>
          <a:lstStyle/>
          <a:p>
            <a:r>
              <a:rPr lang="en-US" dirty="0" err="1"/>
              <a:t>Jump指令</a:t>
            </a:r>
            <a:endParaRPr lang="en-US" dirty="0"/>
          </a:p>
          <a:p>
            <a:r>
              <a:rPr lang="en-US" dirty="0"/>
              <a:t>J target</a:t>
            </a:r>
          </a:p>
          <a:p>
            <a:pPr lvl="1"/>
            <a:r>
              <a:rPr lang="en-US" dirty="0"/>
              <a:t>PC[31：0]</a:t>
            </a:r>
            <a:r>
              <a:rPr lang="zh-CN" altLang="en-US" dirty="0">
                <a:sym typeface="Wingdings"/>
              </a:rPr>
              <a:t>  </a:t>
            </a:r>
            <a:r>
              <a:rPr lang="en-US" dirty="0"/>
              <a:t>PC[31：28] || </a:t>
            </a:r>
            <a:r>
              <a:rPr lang="en-US" dirty="0" err="1"/>
              <a:t>traget</a:t>
            </a:r>
            <a:r>
              <a:rPr lang="en-US" dirty="0"/>
              <a:t>[25:0]||00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27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3429000"/>
            <a:ext cx="6550025" cy="1479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6903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</a:t>
            </a:r>
            <a:r>
              <a:rPr lang="en-US" altLang="zh-CN" dirty="0" err="1"/>
              <a:t>Beq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Jump</a:t>
            </a:r>
            <a:r>
              <a:rPr lang="zh-CN" altLang="en-US" dirty="0"/>
              <a:t>指令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81608"/>
          </a:xfrm>
        </p:spPr>
        <p:txBody>
          <a:bodyPr/>
          <a:lstStyle/>
          <a:p>
            <a:r>
              <a:rPr lang="zh-CN" altLang="en-US"/>
              <a:t>在取指部件增加多路选择器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28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799641" y="5019037"/>
            <a:ext cx="389174" cy="8934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PC</a:t>
            </a:r>
            <a:endParaRPr kumimoji="0" lang="zh-CN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2212545" y="2703373"/>
            <a:ext cx="387272" cy="857620"/>
            <a:chOff x="4355976" y="1772816"/>
            <a:chExt cx="678904" cy="1224136"/>
          </a:xfrm>
        </p:grpSpPr>
        <p:cxnSp>
          <p:nvCxnSpPr>
            <p:cNvPr id="7" name="Straight Connector 6"/>
            <p:cNvCxnSpPr/>
            <p:nvPr/>
          </p:nvCxnSpPr>
          <p:spPr bwMode="auto">
            <a:xfrm>
              <a:off x="4355976" y="1772816"/>
              <a:ext cx="0" cy="432048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8" name="Straight Connector 7"/>
            <p:cNvCxnSpPr/>
            <p:nvPr/>
          </p:nvCxnSpPr>
          <p:spPr bwMode="auto">
            <a:xfrm>
              <a:off x="4355976" y="2564904"/>
              <a:ext cx="0" cy="432048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9" name="Straight Connector 8"/>
            <p:cNvCxnSpPr/>
            <p:nvPr/>
          </p:nvCxnSpPr>
          <p:spPr bwMode="auto">
            <a:xfrm>
              <a:off x="5004048" y="1988840"/>
              <a:ext cx="0" cy="720080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0" name="Straight Connector 9"/>
            <p:cNvCxnSpPr/>
            <p:nvPr/>
          </p:nvCxnSpPr>
          <p:spPr bwMode="auto">
            <a:xfrm flipV="1">
              <a:off x="4355976" y="2708920"/>
              <a:ext cx="648072" cy="288032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1" name="Straight Connector 10"/>
            <p:cNvCxnSpPr/>
            <p:nvPr/>
          </p:nvCxnSpPr>
          <p:spPr bwMode="auto">
            <a:xfrm>
              <a:off x="4355976" y="1772816"/>
              <a:ext cx="648072" cy="216024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2" name="Straight Connector 11"/>
            <p:cNvCxnSpPr/>
            <p:nvPr/>
          </p:nvCxnSpPr>
          <p:spPr bwMode="auto">
            <a:xfrm>
              <a:off x="4355976" y="2204864"/>
              <a:ext cx="288032" cy="144016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3" name="Straight Connector 12"/>
            <p:cNvCxnSpPr/>
            <p:nvPr/>
          </p:nvCxnSpPr>
          <p:spPr bwMode="auto">
            <a:xfrm flipV="1">
              <a:off x="4355976" y="2348880"/>
              <a:ext cx="288032" cy="216024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4727103" y="1880828"/>
              <a:ext cx="307777" cy="88146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vert" wrap="square" rtlCol="0">
              <a:spAutoFit/>
            </a:bodyPr>
            <a:lstStyle/>
            <a:p>
              <a:pPr algn="ctr"/>
              <a:r>
                <a:rPr kumimoji="1" lang="en-US" altLang="zh-CN" sz="800" dirty="0"/>
                <a:t>Adder</a:t>
              </a:r>
            </a:p>
          </p:txBody>
        </p:sp>
      </p:grpSp>
      <p:cxnSp>
        <p:nvCxnSpPr>
          <p:cNvPr id="15" name="Straight Arrow Connector 14"/>
          <p:cNvCxnSpPr>
            <a:stCxn id="5" idx="3"/>
          </p:cNvCxnSpPr>
          <p:nvPr/>
        </p:nvCxnSpPr>
        <p:spPr bwMode="auto">
          <a:xfrm>
            <a:off x="1188815" y="5465737"/>
            <a:ext cx="813911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6" name="Straight Connector 15"/>
          <p:cNvCxnSpPr/>
          <p:nvPr/>
        </p:nvCxnSpPr>
        <p:spPr bwMode="auto">
          <a:xfrm flipH="1" flipV="1">
            <a:off x="1353598" y="2854717"/>
            <a:ext cx="1643" cy="2625251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7" name="Straight Arrow Connector 16"/>
          <p:cNvCxnSpPr/>
          <p:nvPr/>
        </p:nvCxnSpPr>
        <p:spPr bwMode="auto">
          <a:xfrm>
            <a:off x="1353598" y="2854717"/>
            <a:ext cx="871772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9" name="Straight Arrow Connector 18"/>
          <p:cNvCxnSpPr/>
          <p:nvPr/>
        </p:nvCxnSpPr>
        <p:spPr bwMode="auto">
          <a:xfrm>
            <a:off x="1691109" y="3420614"/>
            <a:ext cx="514914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20" name="TextBox 19"/>
          <p:cNvSpPr txBox="1"/>
          <p:nvPr/>
        </p:nvSpPr>
        <p:spPr>
          <a:xfrm>
            <a:off x="1477789" y="3349400"/>
            <a:ext cx="235962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zh-CN" sz="800" dirty="0"/>
              <a:t>4</a:t>
            </a:r>
            <a:endParaRPr kumimoji="1" lang="zh-CN" altLang="en-US" sz="800" dirty="0"/>
          </a:p>
        </p:txBody>
      </p:sp>
      <p:cxnSp>
        <p:nvCxnSpPr>
          <p:cNvPr id="21" name="Straight Arrow Connector 20"/>
          <p:cNvCxnSpPr>
            <a:endCxn id="5" idx="1"/>
          </p:cNvCxnSpPr>
          <p:nvPr/>
        </p:nvCxnSpPr>
        <p:spPr bwMode="auto">
          <a:xfrm>
            <a:off x="626731" y="5465737"/>
            <a:ext cx="172910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2" name="Straight Connector 21"/>
          <p:cNvCxnSpPr/>
          <p:nvPr/>
        </p:nvCxnSpPr>
        <p:spPr bwMode="auto">
          <a:xfrm flipV="1">
            <a:off x="612775" y="1700808"/>
            <a:ext cx="0" cy="377916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3" name="Straight Connector 22"/>
          <p:cNvCxnSpPr/>
          <p:nvPr/>
        </p:nvCxnSpPr>
        <p:spPr bwMode="auto">
          <a:xfrm>
            <a:off x="626731" y="1700808"/>
            <a:ext cx="7991673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25" name="Rectangle 24"/>
          <p:cNvSpPr/>
          <p:nvPr/>
        </p:nvSpPr>
        <p:spPr bwMode="auto">
          <a:xfrm>
            <a:off x="2009562" y="5285548"/>
            <a:ext cx="1093073" cy="9674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989004" y="5310691"/>
            <a:ext cx="5036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read</a:t>
            </a:r>
          </a:p>
          <a:p>
            <a:r>
              <a:rPr kumimoji="1" lang="en-US" altLang="zh-CN" sz="800" dirty="0"/>
              <a:t>address</a:t>
            </a:r>
            <a:endParaRPr kumimoji="1" lang="zh-CN" altLang="en-US" sz="800" dirty="0"/>
          </a:p>
        </p:txBody>
      </p:sp>
      <p:sp>
        <p:nvSpPr>
          <p:cNvPr id="27" name="TextBox 26"/>
          <p:cNvSpPr txBox="1"/>
          <p:nvPr/>
        </p:nvSpPr>
        <p:spPr>
          <a:xfrm>
            <a:off x="2002726" y="5837075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instruction</a:t>
            </a:r>
          </a:p>
          <a:p>
            <a:r>
              <a:rPr kumimoji="1" lang="en-US" altLang="zh-CN" sz="800" dirty="0"/>
              <a:t>memory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502429" y="5573883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instruction</a:t>
            </a:r>
          </a:p>
          <a:p>
            <a:r>
              <a:rPr kumimoji="1" lang="en-US" altLang="zh-CN" sz="800" dirty="0"/>
              <a:t>[31-0]</a:t>
            </a:r>
            <a:endParaRPr kumimoji="1" lang="zh-CN" altLang="en-US" sz="800" dirty="0"/>
          </a:p>
        </p:txBody>
      </p:sp>
      <p:cxnSp>
        <p:nvCxnSpPr>
          <p:cNvPr id="29" name="Straight Arrow Connector 28"/>
          <p:cNvCxnSpPr/>
          <p:nvPr/>
        </p:nvCxnSpPr>
        <p:spPr bwMode="auto">
          <a:xfrm>
            <a:off x="4644008" y="3862609"/>
            <a:ext cx="416408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36" name="TextBox 35"/>
          <p:cNvSpPr txBox="1"/>
          <p:nvPr/>
        </p:nvSpPr>
        <p:spPr>
          <a:xfrm>
            <a:off x="1188815" y="4809779"/>
            <a:ext cx="3369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/>
              <a:t>.</a:t>
            </a:r>
            <a:endParaRPr lang="en-US" sz="5400"/>
          </a:p>
        </p:txBody>
      </p:sp>
      <p:sp>
        <p:nvSpPr>
          <p:cNvPr id="40" name="AutoShape 54"/>
          <p:cNvSpPr>
            <a:spLocks noChangeArrowheads="1"/>
          </p:cNvSpPr>
          <p:nvPr/>
        </p:nvSpPr>
        <p:spPr bwMode="auto">
          <a:xfrm rot="16200000">
            <a:off x="5539405" y="2958645"/>
            <a:ext cx="1393906" cy="694422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800" dirty="0"/>
              <a:t>      </a:t>
            </a:r>
          </a:p>
        </p:txBody>
      </p:sp>
      <p:sp>
        <p:nvSpPr>
          <p:cNvPr id="41" name="AutoShape 55"/>
          <p:cNvSpPr>
            <a:spLocks noChangeArrowheads="1"/>
          </p:cNvSpPr>
          <p:nvPr/>
        </p:nvSpPr>
        <p:spPr bwMode="auto">
          <a:xfrm rot="5400000">
            <a:off x="5744685" y="3252451"/>
            <a:ext cx="431800" cy="142875"/>
          </a:xfrm>
          <a:prstGeom prst="flowChartExtra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800"/>
          </a:p>
        </p:txBody>
      </p:sp>
      <p:sp>
        <p:nvSpPr>
          <p:cNvPr id="45" name="TextBox 44"/>
          <p:cNvSpPr txBox="1"/>
          <p:nvPr/>
        </p:nvSpPr>
        <p:spPr>
          <a:xfrm>
            <a:off x="6201778" y="3132503"/>
            <a:ext cx="4443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ALU</a:t>
            </a:r>
          </a:p>
          <a:p>
            <a:r>
              <a:rPr kumimoji="1" lang="en-US" altLang="zh-CN" sz="800" dirty="0"/>
              <a:t>Result</a:t>
            </a:r>
            <a:endParaRPr kumimoji="1" lang="zh-CN" altLang="en-US" sz="800" dirty="0"/>
          </a:p>
        </p:txBody>
      </p:sp>
      <p:sp>
        <p:nvSpPr>
          <p:cNvPr id="46" name="TextBox 45"/>
          <p:cNvSpPr txBox="1"/>
          <p:nvPr/>
        </p:nvSpPr>
        <p:spPr>
          <a:xfrm>
            <a:off x="5974471" y="3194058"/>
            <a:ext cx="3593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Add</a:t>
            </a:r>
            <a:endParaRPr kumimoji="1" lang="zh-CN" altLang="en-US" sz="800" dirty="0"/>
          </a:p>
        </p:txBody>
      </p:sp>
      <p:grpSp>
        <p:nvGrpSpPr>
          <p:cNvPr id="50" name="Group 49"/>
          <p:cNvGrpSpPr/>
          <p:nvPr/>
        </p:nvGrpSpPr>
        <p:grpSpPr>
          <a:xfrm>
            <a:off x="5060416" y="3504570"/>
            <a:ext cx="357319" cy="691638"/>
            <a:chOff x="4693468" y="3241418"/>
            <a:chExt cx="495949" cy="896682"/>
          </a:xfrm>
        </p:grpSpPr>
        <p:sp>
          <p:nvSpPr>
            <p:cNvPr id="48" name="Oval 47"/>
            <p:cNvSpPr/>
            <p:nvPr/>
          </p:nvSpPr>
          <p:spPr bwMode="auto">
            <a:xfrm>
              <a:off x="4693468" y="3241418"/>
              <a:ext cx="495949" cy="896682"/>
            </a:xfrm>
            <a:prstGeom prst="ellipse">
              <a:avLst/>
            </a:prstGeom>
            <a:ln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4743311" y="3520482"/>
              <a:ext cx="3962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/>
                <a:t>shift</a:t>
              </a:r>
            </a:p>
            <a:p>
              <a:r>
                <a:rPr kumimoji="1" lang="en-US" altLang="zh-CN" sz="800" dirty="0"/>
                <a:t>left</a:t>
              </a:r>
              <a:r>
                <a:rPr kumimoji="1" lang="zh-CN" altLang="en-US" sz="800" dirty="0"/>
                <a:t> </a:t>
              </a:r>
              <a:r>
                <a:rPr kumimoji="1" lang="en-US" altLang="zh-CN" sz="800" dirty="0"/>
                <a:t>2</a:t>
              </a:r>
              <a:endParaRPr kumimoji="1" lang="zh-CN" altLang="en-US" sz="800" dirty="0"/>
            </a:p>
          </p:txBody>
        </p:sp>
      </p:grpSp>
      <p:cxnSp>
        <p:nvCxnSpPr>
          <p:cNvPr id="53" name="Straight Connector 52"/>
          <p:cNvCxnSpPr/>
          <p:nvPr/>
        </p:nvCxnSpPr>
        <p:spPr bwMode="auto">
          <a:xfrm>
            <a:off x="4644008" y="3862609"/>
            <a:ext cx="0" cy="583895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 bwMode="auto">
          <a:xfrm>
            <a:off x="5417735" y="3862609"/>
            <a:ext cx="471412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" name="Rounded Rectangle 57"/>
          <p:cNvSpPr/>
          <p:nvPr/>
        </p:nvSpPr>
        <p:spPr bwMode="auto">
          <a:xfrm>
            <a:off x="7097007" y="2265092"/>
            <a:ext cx="241018" cy="1248269"/>
          </a:xfrm>
          <a:prstGeom prst="roundRect">
            <a:avLst>
              <a:gd name="adj" fmla="val 500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7151150" y="2656302"/>
            <a:ext cx="264816" cy="8482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M</a:t>
            </a:r>
          </a:p>
          <a:p>
            <a:r>
              <a:rPr kumimoji="1" lang="en-US" altLang="zh-CN" sz="800" dirty="0"/>
              <a:t>U</a:t>
            </a:r>
          </a:p>
          <a:p>
            <a:r>
              <a:rPr kumimoji="1" lang="en-US" altLang="zh-CN" sz="800" dirty="0"/>
              <a:t>X</a:t>
            </a:r>
            <a:endParaRPr kumimoji="1" lang="zh-CN" altLang="en-US" sz="800" dirty="0"/>
          </a:p>
        </p:txBody>
      </p:sp>
      <p:sp>
        <p:nvSpPr>
          <p:cNvPr id="60" name="TextBox 59"/>
          <p:cNvSpPr txBox="1"/>
          <p:nvPr/>
        </p:nvSpPr>
        <p:spPr>
          <a:xfrm>
            <a:off x="7047596" y="2324642"/>
            <a:ext cx="235962" cy="3958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0</a:t>
            </a:r>
            <a:endParaRPr kumimoji="1" lang="zh-CN" altLang="en-US" sz="800" dirty="0"/>
          </a:p>
        </p:txBody>
      </p:sp>
      <p:sp>
        <p:nvSpPr>
          <p:cNvPr id="61" name="TextBox 60"/>
          <p:cNvSpPr txBox="1"/>
          <p:nvPr/>
        </p:nvSpPr>
        <p:spPr>
          <a:xfrm>
            <a:off x="7034446" y="3193069"/>
            <a:ext cx="235962" cy="3958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1</a:t>
            </a:r>
            <a:endParaRPr kumimoji="1" lang="zh-CN" altLang="en-US" sz="800" dirty="0"/>
          </a:p>
        </p:txBody>
      </p:sp>
      <p:cxnSp>
        <p:nvCxnSpPr>
          <p:cNvPr id="62" name="Straight Arrow Connector 61"/>
          <p:cNvCxnSpPr/>
          <p:nvPr/>
        </p:nvCxnSpPr>
        <p:spPr bwMode="auto">
          <a:xfrm>
            <a:off x="6583569" y="3326725"/>
            <a:ext cx="499964" cy="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>
            <a:stCxn id="14" idx="3"/>
          </p:cNvCxnSpPr>
          <p:nvPr/>
        </p:nvCxnSpPr>
        <p:spPr bwMode="auto">
          <a:xfrm>
            <a:off x="2599817" y="3087820"/>
            <a:ext cx="2128743" cy="19138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 bwMode="auto">
          <a:xfrm flipV="1">
            <a:off x="4732073" y="2422754"/>
            <a:ext cx="0" cy="694748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 bwMode="auto">
          <a:xfrm>
            <a:off x="4728560" y="2785141"/>
            <a:ext cx="1160587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 bwMode="auto">
          <a:xfrm>
            <a:off x="4728560" y="2422754"/>
            <a:ext cx="2368447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2" name="Delay 81"/>
          <p:cNvSpPr/>
          <p:nvPr/>
        </p:nvSpPr>
        <p:spPr bwMode="auto">
          <a:xfrm>
            <a:off x="6648817" y="3901168"/>
            <a:ext cx="398375" cy="279637"/>
          </a:xfrm>
          <a:prstGeom prst="flowChartDelay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83" name="Rounded Rectangle 82"/>
          <p:cNvSpPr/>
          <p:nvPr/>
        </p:nvSpPr>
        <p:spPr bwMode="auto">
          <a:xfrm>
            <a:off x="7966908" y="2264878"/>
            <a:ext cx="241018" cy="1248269"/>
          </a:xfrm>
          <a:prstGeom prst="roundRect">
            <a:avLst>
              <a:gd name="adj" fmla="val 500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8021051" y="2656088"/>
            <a:ext cx="264816" cy="8482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M</a:t>
            </a:r>
          </a:p>
          <a:p>
            <a:r>
              <a:rPr kumimoji="1" lang="en-US" altLang="zh-CN" sz="800" dirty="0"/>
              <a:t>U</a:t>
            </a:r>
          </a:p>
          <a:p>
            <a:r>
              <a:rPr kumimoji="1" lang="en-US" altLang="zh-CN" sz="800" dirty="0"/>
              <a:t>X</a:t>
            </a:r>
            <a:endParaRPr kumimoji="1" lang="zh-CN" altLang="en-US" sz="800" dirty="0"/>
          </a:p>
        </p:txBody>
      </p:sp>
      <p:sp>
        <p:nvSpPr>
          <p:cNvPr id="85" name="TextBox 84"/>
          <p:cNvSpPr txBox="1"/>
          <p:nvPr/>
        </p:nvSpPr>
        <p:spPr>
          <a:xfrm>
            <a:off x="7917497" y="2324428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1</a:t>
            </a:r>
            <a:endParaRPr kumimoji="1" lang="zh-CN" altLang="en-US" sz="800" dirty="0"/>
          </a:p>
        </p:txBody>
      </p:sp>
      <p:sp>
        <p:nvSpPr>
          <p:cNvPr id="86" name="TextBox 85"/>
          <p:cNvSpPr txBox="1"/>
          <p:nvPr/>
        </p:nvSpPr>
        <p:spPr>
          <a:xfrm>
            <a:off x="7904347" y="3192855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dirty="0"/>
              <a:t>0</a:t>
            </a:r>
            <a:endParaRPr kumimoji="1" lang="zh-CN" altLang="en-US" sz="800" dirty="0"/>
          </a:p>
        </p:txBody>
      </p:sp>
      <p:cxnSp>
        <p:nvCxnSpPr>
          <p:cNvPr id="88" name="Straight Arrow Connector 87"/>
          <p:cNvCxnSpPr/>
          <p:nvPr/>
        </p:nvCxnSpPr>
        <p:spPr bwMode="auto">
          <a:xfrm flipV="1">
            <a:off x="7332969" y="3317127"/>
            <a:ext cx="628883" cy="421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 bwMode="auto">
          <a:xfrm>
            <a:off x="8207926" y="2854717"/>
            <a:ext cx="410478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 bwMode="auto">
          <a:xfrm flipV="1">
            <a:off x="8618404" y="1700808"/>
            <a:ext cx="0" cy="1153909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 bwMode="auto">
          <a:xfrm>
            <a:off x="7222351" y="3487046"/>
            <a:ext cx="7231" cy="55779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 bwMode="auto">
          <a:xfrm>
            <a:off x="1353598" y="2132856"/>
            <a:ext cx="6293812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 bwMode="auto">
          <a:xfrm flipV="1">
            <a:off x="1353598" y="2132856"/>
            <a:ext cx="0" cy="72186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 bwMode="auto">
          <a:xfrm>
            <a:off x="7647410" y="2132856"/>
            <a:ext cx="0" cy="326635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 bwMode="auto">
          <a:xfrm>
            <a:off x="7651492" y="2459491"/>
            <a:ext cx="336603" cy="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 bwMode="auto">
          <a:xfrm flipV="1">
            <a:off x="3491880" y="2132856"/>
            <a:ext cx="0" cy="3610304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 bwMode="auto">
          <a:xfrm>
            <a:off x="3131840" y="5743160"/>
            <a:ext cx="36004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>
            <a:stCxn id="82" idx="3"/>
          </p:cNvCxnSpPr>
          <p:nvPr/>
        </p:nvCxnSpPr>
        <p:spPr bwMode="auto">
          <a:xfrm flipV="1">
            <a:off x="7047192" y="4040986"/>
            <a:ext cx="170324" cy="1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 bwMode="auto">
          <a:xfrm flipH="1" flipV="1">
            <a:off x="6421267" y="4124188"/>
            <a:ext cx="224863" cy="1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6" name="TextBox 125"/>
          <p:cNvSpPr txBox="1"/>
          <p:nvPr/>
        </p:nvSpPr>
        <p:spPr>
          <a:xfrm>
            <a:off x="3620330" y="1830909"/>
            <a:ext cx="20473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>
                <a:solidFill>
                  <a:srgbClr val="92D050"/>
                </a:solidFill>
              </a:rPr>
              <a:t>PC[31-28]Instruction[25-0]00</a:t>
            </a:r>
            <a:endParaRPr lang="en-US" sz="1200">
              <a:solidFill>
                <a:srgbClr val="92D050"/>
              </a:solidFill>
            </a:endParaRPr>
          </a:p>
        </p:txBody>
      </p:sp>
      <p:cxnSp>
        <p:nvCxnSpPr>
          <p:cNvPr id="128" name="Straight Connector 127"/>
          <p:cNvCxnSpPr/>
          <p:nvPr/>
        </p:nvCxnSpPr>
        <p:spPr bwMode="auto">
          <a:xfrm>
            <a:off x="5724128" y="1460004"/>
            <a:ext cx="430040" cy="456828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>
            <a:off x="6005769" y="137110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32</a:t>
            </a:r>
            <a:endParaRPr lang="en-US"/>
          </a:p>
        </p:txBody>
      </p:sp>
      <p:cxnSp>
        <p:nvCxnSpPr>
          <p:cNvPr id="131" name="Straight Connector 130"/>
          <p:cNvCxnSpPr/>
          <p:nvPr/>
        </p:nvCxnSpPr>
        <p:spPr bwMode="auto">
          <a:xfrm>
            <a:off x="6421267" y="4124188"/>
            <a:ext cx="0" cy="376056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 bwMode="auto">
          <a:xfrm flipH="1" flipV="1">
            <a:off x="6223312" y="3983234"/>
            <a:ext cx="412459" cy="1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 bwMode="auto">
          <a:xfrm>
            <a:off x="6228184" y="3980958"/>
            <a:ext cx="0" cy="19984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 bwMode="auto">
          <a:xfrm flipH="1">
            <a:off x="5724128" y="4180805"/>
            <a:ext cx="51223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8" name="TextBox 137"/>
          <p:cNvSpPr txBox="1"/>
          <p:nvPr/>
        </p:nvSpPr>
        <p:spPr>
          <a:xfrm>
            <a:off x="6416219" y="4257700"/>
            <a:ext cx="42030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>
                <a:solidFill>
                  <a:schemeClr val="accent6"/>
                </a:solidFill>
              </a:rPr>
              <a:t>Zero</a:t>
            </a:r>
            <a:endParaRPr lang="en-US" sz="800" b="1">
              <a:solidFill>
                <a:schemeClr val="accent6"/>
              </a:solidFill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5662646" y="4179048"/>
            <a:ext cx="52770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dirty="0">
                <a:solidFill>
                  <a:schemeClr val="accent6"/>
                </a:solidFill>
              </a:rPr>
              <a:t>Branch</a:t>
            </a:r>
            <a:endParaRPr lang="en-US" sz="800" b="1" dirty="0">
              <a:solidFill>
                <a:schemeClr val="accent6"/>
              </a:solidFill>
            </a:endParaRPr>
          </a:p>
        </p:txBody>
      </p:sp>
      <p:cxnSp>
        <p:nvCxnSpPr>
          <p:cNvPr id="140" name="Straight Connector 139"/>
          <p:cNvCxnSpPr/>
          <p:nvPr/>
        </p:nvCxnSpPr>
        <p:spPr bwMode="auto">
          <a:xfrm>
            <a:off x="8085691" y="3503485"/>
            <a:ext cx="0" cy="205424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2" name="TextBox 141"/>
          <p:cNvSpPr txBox="1"/>
          <p:nvPr/>
        </p:nvSpPr>
        <p:spPr>
          <a:xfrm>
            <a:off x="7902537" y="3680106"/>
            <a:ext cx="4347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dirty="0">
                <a:solidFill>
                  <a:schemeClr val="accent6"/>
                </a:solidFill>
              </a:rPr>
              <a:t>Jump</a:t>
            </a:r>
            <a:endParaRPr lang="en-US" sz="800" b="1" dirty="0">
              <a:solidFill>
                <a:schemeClr val="accent6"/>
              </a:solidFill>
            </a:endParaRPr>
          </a:p>
        </p:txBody>
      </p:sp>
      <p:cxnSp>
        <p:nvCxnSpPr>
          <p:cNvPr id="143" name="Straight Connector 142"/>
          <p:cNvCxnSpPr/>
          <p:nvPr/>
        </p:nvCxnSpPr>
        <p:spPr bwMode="auto">
          <a:xfrm>
            <a:off x="3713386" y="2867942"/>
            <a:ext cx="430040" cy="456828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4" name="TextBox 143"/>
          <p:cNvSpPr txBox="1"/>
          <p:nvPr/>
        </p:nvSpPr>
        <p:spPr>
          <a:xfrm>
            <a:off x="3995027" y="277904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32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4610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18887" y="6021288"/>
            <a:ext cx="1981200" cy="365125"/>
          </a:xfrm>
        </p:spPr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29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83568" y="4641589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组装到一起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91045" y="83507"/>
            <a:ext cx="5927359" cy="629816"/>
          </a:xfrm>
        </p:spPr>
        <p:txBody>
          <a:bodyPr/>
          <a:lstStyle/>
          <a:p>
            <a:r>
              <a:rPr lang="en-US" sz="1800" dirty="0"/>
              <a:t>所需要的控制信号</a:t>
            </a:r>
          </a:p>
          <a:p>
            <a:pPr lvl="1"/>
            <a:r>
              <a:rPr lang="en-US" sz="1600" dirty="0"/>
              <a:t>RegDst,RegWrite,ExtOp,ALUsrc,ALUop,Branch,Jump,MemRead,MemWrite,MemtoReg</a:t>
            </a:r>
          </a:p>
        </p:txBody>
      </p:sp>
      <p:cxnSp>
        <p:nvCxnSpPr>
          <p:cNvPr id="19" name="Straight Connector 18"/>
          <p:cNvCxnSpPr/>
          <p:nvPr/>
        </p:nvCxnSpPr>
        <p:spPr bwMode="auto">
          <a:xfrm>
            <a:off x="2171018" y="4583143"/>
            <a:ext cx="1192721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 bwMode="auto">
          <a:xfrm>
            <a:off x="2181595" y="4897977"/>
            <a:ext cx="1188000" cy="1066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 bwMode="auto">
          <a:xfrm>
            <a:off x="2174435" y="5610273"/>
            <a:ext cx="745689" cy="1893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Line 16"/>
          <p:cNvSpPr>
            <a:spLocks noChangeShapeType="1"/>
          </p:cNvSpPr>
          <p:nvPr/>
        </p:nvSpPr>
        <p:spPr bwMode="auto">
          <a:xfrm flipV="1">
            <a:off x="4255346" y="5262102"/>
            <a:ext cx="720642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sp>
        <p:nvSpPr>
          <p:cNvPr id="23" name="Line 16"/>
          <p:cNvSpPr>
            <a:spLocks noChangeShapeType="1"/>
          </p:cNvSpPr>
          <p:nvPr/>
        </p:nvSpPr>
        <p:spPr bwMode="auto">
          <a:xfrm flipV="1">
            <a:off x="4246822" y="4655537"/>
            <a:ext cx="1315173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grpSp>
        <p:nvGrpSpPr>
          <p:cNvPr id="122" name="Group 121"/>
          <p:cNvGrpSpPr/>
          <p:nvPr/>
        </p:nvGrpSpPr>
        <p:grpSpPr>
          <a:xfrm>
            <a:off x="3328961" y="4222865"/>
            <a:ext cx="980692" cy="1165300"/>
            <a:chOff x="3901136" y="3847876"/>
            <a:chExt cx="980692" cy="1165300"/>
          </a:xfrm>
        </p:grpSpPr>
        <p:sp>
          <p:nvSpPr>
            <p:cNvPr id="14" name="Rectangle 13"/>
            <p:cNvSpPr/>
            <p:nvPr/>
          </p:nvSpPr>
          <p:spPr bwMode="auto">
            <a:xfrm>
              <a:off x="3939516" y="4137448"/>
              <a:ext cx="879481" cy="867994"/>
            </a:xfrm>
            <a:prstGeom prst="rect">
              <a:avLst/>
            </a:prstGeom>
            <a:ln w="12700"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600" b="1" dirty="0">
                  <a:latin typeface="Arial" pitchFamily="34" charset="0"/>
                  <a:ea typeface="宋体" pitchFamily="2" charset="-122"/>
                </a:rPr>
                <a:t>         </a:t>
              </a:r>
              <a:r>
                <a:rPr lang="en-US" altLang="zh-CN" sz="600" b="1" dirty="0">
                  <a:latin typeface="Arial" pitchFamily="34" charset="0"/>
                  <a:ea typeface="宋体" pitchFamily="2" charset="-122"/>
                </a:rPr>
                <a:t>Registers</a:t>
              </a:r>
              <a:endParaRPr kumimoji="0" lang="zh-CN" altLang="en-US" sz="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12338" y="4133115"/>
              <a:ext cx="5052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register1</a:t>
              </a:r>
              <a:endParaRPr kumimoji="1" lang="zh-CN" altLang="en-US" sz="6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906804" y="4304129"/>
              <a:ext cx="5052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register2</a:t>
              </a:r>
              <a:endParaRPr kumimoji="1" lang="zh-CN" altLang="en-US" sz="6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901136" y="4653136"/>
              <a:ext cx="975495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600" b="1" dirty="0"/>
                <a:t>write</a:t>
              </a:r>
              <a:r>
                <a:rPr kumimoji="1" lang="zh-CN" altLang="en-US" sz="600" b="1" dirty="0"/>
                <a:t> </a:t>
              </a:r>
              <a:r>
                <a:rPr kumimoji="1" lang="en-US" altLang="zh-CN" sz="600" b="1" dirty="0"/>
                <a:t>register</a:t>
              </a:r>
              <a:endParaRPr kumimoji="1" lang="zh-CN" altLang="en-US" sz="6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901136" y="4797152"/>
              <a:ext cx="975495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600" b="1" dirty="0"/>
                <a:t>write</a:t>
              </a:r>
              <a:r>
                <a:rPr kumimoji="1" lang="zh-CN" altLang="en-US" sz="600" b="1" dirty="0"/>
                <a:t> </a:t>
              </a:r>
              <a:r>
                <a:rPr kumimoji="1" lang="en-US" altLang="zh-CN" sz="600" b="1" dirty="0"/>
                <a:t>data</a:t>
              </a:r>
              <a:endParaRPr kumimoji="1" lang="zh-CN" altLang="en-US" sz="600" b="1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499992" y="4184810"/>
              <a:ext cx="3818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data1</a:t>
              </a:r>
              <a:endParaRPr kumimoji="1" lang="zh-CN" altLang="en-US" sz="6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499992" y="4736177"/>
              <a:ext cx="3818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data2</a:t>
              </a:r>
              <a:endParaRPr kumimoji="1" lang="zh-CN" altLang="en-US" sz="600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087312" y="3847876"/>
              <a:ext cx="53732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 err="1">
                  <a:solidFill>
                    <a:srgbClr val="FF0000"/>
                  </a:solidFill>
                </a:rPr>
                <a:t>RegWrite</a:t>
              </a:r>
              <a:endParaRPr kumimoji="1" lang="zh-CN" altLang="en-US" sz="6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27" name="Straight Connector 26"/>
            <p:cNvCxnSpPr/>
            <p:nvPr/>
          </p:nvCxnSpPr>
          <p:spPr bwMode="auto">
            <a:xfrm flipV="1">
              <a:off x="4355976" y="3995962"/>
              <a:ext cx="0" cy="144016"/>
            </a:xfrm>
            <a:prstGeom prst="line">
              <a:avLst/>
            </a:prstGeom>
            <a:ln w="1270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8" name="Straight Connector 27"/>
          <p:cNvCxnSpPr/>
          <p:nvPr/>
        </p:nvCxnSpPr>
        <p:spPr bwMode="auto">
          <a:xfrm>
            <a:off x="2179774" y="1369326"/>
            <a:ext cx="1" cy="484183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 bwMode="auto">
          <a:xfrm flipH="1" flipV="1">
            <a:off x="1940658" y="5183944"/>
            <a:ext cx="254169" cy="289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126842" y="6040402"/>
            <a:ext cx="79220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/>
              <a:t>instruction[15-0</a:t>
            </a:r>
            <a:r>
              <a:rPr kumimoji="1" lang="en-US" altLang="zh-CN" sz="600" b="1" dirty="0"/>
              <a:t>]</a:t>
            </a:r>
            <a:endParaRPr kumimoji="1" lang="zh-CN" altLang="en-US" sz="6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2128191" y="4369764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instruction[25-21]</a:t>
            </a:r>
            <a:endParaRPr kumimoji="1" lang="zh-CN" altLang="en-US" sz="600" b="1" dirty="0"/>
          </a:p>
        </p:txBody>
      </p:sp>
      <p:sp>
        <p:nvSpPr>
          <p:cNvPr id="32" name="TextBox 31"/>
          <p:cNvSpPr txBox="1"/>
          <p:nvPr/>
        </p:nvSpPr>
        <p:spPr>
          <a:xfrm>
            <a:off x="2131425" y="4684801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instruction[20-16]</a:t>
            </a:r>
            <a:endParaRPr kumimoji="1" lang="zh-CN" altLang="en-US" sz="6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2123728" y="5391212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instruction[15-11]</a:t>
            </a:r>
            <a:endParaRPr kumimoji="1" lang="zh-CN" altLang="en-US" sz="600" b="1" dirty="0"/>
          </a:p>
        </p:txBody>
      </p:sp>
      <p:sp>
        <p:nvSpPr>
          <p:cNvPr id="34" name="AutoShape 54"/>
          <p:cNvSpPr>
            <a:spLocks noChangeArrowheads="1"/>
          </p:cNvSpPr>
          <p:nvPr/>
        </p:nvSpPr>
        <p:spPr bwMode="auto">
          <a:xfrm rot="16200000">
            <a:off x="5212253" y="4764441"/>
            <a:ext cx="1393906" cy="694422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600" b="1" dirty="0"/>
              <a:t>      </a:t>
            </a:r>
          </a:p>
        </p:txBody>
      </p:sp>
      <p:sp>
        <p:nvSpPr>
          <p:cNvPr id="35" name="AutoShape 55"/>
          <p:cNvSpPr>
            <a:spLocks noChangeArrowheads="1"/>
          </p:cNvSpPr>
          <p:nvPr/>
        </p:nvSpPr>
        <p:spPr bwMode="auto">
          <a:xfrm rot="5400000">
            <a:off x="5417533" y="5058247"/>
            <a:ext cx="431800" cy="142875"/>
          </a:xfrm>
          <a:prstGeom prst="flowChartExtract">
            <a:avLst/>
          </a:pr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600" b="1"/>
          </a:p>
        </p:txBody>
      </p:sp>
      <p:sp>
        <p:nvSpPr>
          <p:cNvPr id="36" name="Line 16"/>
          <p:cNvSpPr>
            <a:spLocks noChangeShapeType="1"/>
          </p:cNvSpPr>
          <p:nvPr/>
        </p:nvSpPr>
        <p:spPr bwMode="auto">
          <a:xfrm>
            <a:off x="6239300" y="5248881"/>
            <a:ext cx="578249" cy="6918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cxnSp>
        <p:nvCxnSpPr>
          <p:cNvPr id="38" name="Straight Connector 37"/>
          <p:cNvCxnSpPr/>
          <p:nvPr/>
        </p:nvCxnSpPr>
        <p:spPr bwMode="auto">
          <a:xfrm>
            <a:off x="6022503" y="4514593"/>
            <a:ext cx="0" cy="146339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5761336" y="4358794"/>
            <a:ext cx="48923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ALU</a:t>
            </a:r>
            <a:r>
              <a:rPr kumimoji="1" lang="zh-CN" altLang="en-US" sz="6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600" b="1" dirty="0">
                <a:solidFill>
                  <a:srgbClr val="FF0000"/>
                </a:solidFill>
              </a:rPr>
              <a:t>Op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875409" y="5052332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</a:p>
          <a:p>
            <a:r>
              <a:rPr kumimoji="1" lang="en-US" altLang="zh-CN" sz="600" b="1" dirty="0"/>
              <a:t>Result</a:t>
            </a:r>
            <a:endParaRPr kumimoji="1" lang="zh-CN" altLang="en-US" sz="600" b="1" dirty="0"/>
          </a:p>
        </p:txBody>
      </p:sp>
      <p:sp>
        <p:nvSpPr>
          <p:cNvPr id="41" name="TextBox 40"/>
          <p:cNvSpPr txBox="1"/>
          <p:nvPr/>
        </p:nvSpPr>
        <p:spPr>
          <a:xfrm>
            <a:off x="5742421" y="4965990"/>
            <a:ext cx="35618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  <a:endParaRPr kumimoji="1" lang="zh-CN" altLang="en-US" sz="600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5909711" y="4864720"/>
            <a:ext cx="3626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Zero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43" name="Straight Connector 42"/>
          <p:cNvCxnSpPr/>
          <p:nvPr/>
        </p:nvCxnSpPr>
        <p:spPr bwMode="auto">
          <a:xfrm>
            <a:off x="8831846" y="5521793"/>
            <a:ext cx="0" cy="121957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 bwMode="auto">
          <a:xfrm flipH="1">
            <a:off x="3216995" y="6741368"/>
            <a:ext cx="5614851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 bwMode="auto">
          <a:xfrm flipH="1" flipV="1">
            <a:off x="3223873" y="5318708"/>
            <a:ext cx="0" cy="142266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Rounded Rectangle 45"/>
          <p:cNvSpPr/>
          <p:nvPr/>
        </p:nvSpPr>
        <p:spPr bwMode="auto">
          <a:xfrm>
            <a:off x="4981468" y="5080164"/>
            <a:ext cx="283859" cy="796476"/>
          </a:xfrm>
          <a:prstGeom prst="roundRect">
            <a:avLst>
              <a:gd name="adj" fmla="val 50000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47" name="Line 16"/>
          <p:cNvSpPr>
            <a:spLocks noChangeShapeType="1"/>
          </p:cNvSpPr>
          <p:nvPr/>
        </p:nvSpPr>
        <p:spPr bwMode="auto">
          <a:xfrm flipV="1">
            <a:off x="5271810" y="5502743"/>
            <a:ext cx="315439" cy="1599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sp>
        <p:nvSpPr>
          <p:cNvPr id="48" name="TextBox 47"/>
          <p:cNvSpPr txBox="1"/>
          <p:nvPr/>
        </p:nvSpPr>
        <p:spPr>
          <a:xfrm>
            <a:off x="5048316" y="5218616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49" name="TextBox 48"/>
          <p:cNvSpPr txBox="1"/>
          <p:nvPr/>
        </p:nvSpPr>
        <p:spPr>
          <a:xfrm>
            <a:off x="4938727" y="5174088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50" name="TextBox 49"/>
          <p:cNvSpPr txBox="1"/>
          <p:nvPr/>
        </p:nvSpPr>
        <p:spPr>
          <a:xfrm>
            <a:off x="4942064" y="5542719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cxnSp>
        <p:nvCxnSpPr>
          <p:cNvPr id="51" name="Straight Connector 50"/>
          <p:cNvCxnSpPr/>
          <p:nvPr/>
        </p:nvCxnSpPr>
        <p:spPr bwMode="auto">
          <a:xfrm>
            <a:off x="5132291" y="4970833"/>
            <a:ext cx="1" cy="10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911972" y="4833010"/>
            <a:ext cx="47641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ALUSrc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53" name="Rounded Rectangle 52"/>
          <p:cNvSpPr/>
          <p:nvPr/>
        </p:nvSpPr>
        <p:spPr bwMode="auto">
          <a:xfrm>
            <a:off x="2911251" y="4956117"/>
            <a:ext cx="236253" cy="756724"/>
          </a:xfrm>
          <a:prstGeom prst="roundRect">
            <a:avLst>
              <a:gd name="adj" fmla="val 50000"/>
            </a:avLst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2965003" y="5193050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55" name="TextBox 54"/>
          <p:cNvSpPr txBox="1"/>
          <p:nvPr/>
        </p:nvSpPr>
        <p:spPr>
          <a:xfrm>
            <a:off x="2897777" y="5131260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chemeClr val="accent3">
                    <a:lumMod val="75000"/>
                  </a:schemeClr>
                </a:solidFill>
              </a:rPr>
              <a:t>0</a:t>
            </a:r>
            <a:endParaRPr kumimoji="1" lang="zh-CN" altLang="en-US" sz="6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909502" y="5497397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chemeClr val="accent3">
                    <a:lumMod val="75000"/>
                  </a:schemeClr>
                </a:solidFill>
              </a:rPr>
              <a:t>1</a:t>
            </a:r>
            <a:endParaRPr kumimoji="1" lang="zh-CN" altLang="en-US" sz="6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57" name="Straight Connector 56"/>
          <p:cNvCxnSpPr/>
          <p:nvPr/>
        </p:nvCxnSpPr>
        <p:spPr bwMode="auto">
          <a:xfrm>
            <a:off x="3019598" y="5704261"/>
            <a:ext cx="1" cy="10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2772599" y="5783936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RegDst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3829779" y="5732552"/>
            <a:ext cx="495949" cy="89668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859892" y="5935691"/>
            <a:ext cx="49244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700" b="1" dirty="0"/>
              <a:t>sign</a:t>
            </a:r>
          </a:p>
          <a:p>
            <a:pPr algn="ctr"/>
            <a:r>
              <a:rPr kumimoji="1" lang="en-US" altLang="zh-CN" sz="700" b="1" dirty="0"/>
              <a:t>or zero</a:t>
            </a:r>
          </a:p>
          <a:p>
            <a:pPr algn="ctr"/>
            <a:r>
              <a:rPr kumimoji="1" lang="en-US" altLang="zh-CN" sz="700" b="1" dirty="0"/>
              <a:t>extend</a:t>
            </a:r>
            <a:endParaRPr kumimoji="1" lang="zh-CN" altLang="en-US" sz="700" b="1" dirty="0"/>
          </a:p>
        </p:txBody>
      </p:sp>
      <p:cxnSp>
        <p:nvCxnSpPr>
          <p:cNvPr id="61" name="Straight Connector 60"/>
          <p:cNvCxnSpPr/>
          <p:nvPr/>
        </p:nvCxnSpPr>
        <p:spPr bwMode="auto">
          <a:xfrm>
            <a:off x="2673630" y="4899249"/>
            <a:ext cx="0" cy="30993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 bwMode="auto">
          <a:xfrm>
            <a:off x="2671231" y="5197624"/>
            <a:ext cx="241771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 bwMode="auto">
          <a:xfrm flipV="1">
            <a:off x="3223872" y="5312881"/>
            <a:ext cx="156594" cy="6089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 bwMode="auto">
          <a:xfrm flipV="1">
            <a:off x="3147504" y="5143809"/>
            <a:ext cx="234000" cy="0"/>
          </a:xfrm>
          <a:prstGeom prst="straightConnector1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 bwMode="auto">
          <a:xfrm flipV="1">
            <a:off x="2179776" y="6202508"/>
            <a:ext cx="1643126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 bwMode="auto">
          <a:xfrm>
            <a:off x="3517717" y="6129154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3491880" y="6001107"/>
            <a:ext cx="2840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/>
              <a:t>16</a:t>
            </a:r>
          </a:p>
        </p:txBody>
      </p:sp>
      <p:cxnSp>
        <p:nvCxnSpPr>
          <p:cNvPr id="68" name="Straight Connector 67"/>
          <p:cNvCxnSpPr/>
          <p:nvPr/>
        </p:nvCxnSpPr>
        <p:spPr bwMode="auto">
          <a:xfrm>
            <a:off x="4329232" y="6201163"/>
            <a:ext cx="447551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 bwMode="auto">
          <a:xfrm flipV="1">
            <a:off x="4776783" y="4358794"/>
            <a:ext cx="0" cy="184995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 bwMode="auto">
          <a:xfrm flipH="1">
            <a:off x="4776783" y="5650744"/>
            <a:ext cx="199205" cy="0"/>
          </a:xfrm>
          <a:prstGeom prst="line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4384649" y="6032069"/>
            <a:ext cx="2840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 dirty="0"/>
              <a:t>32</a:t>
            </a:r>
          </a:p>
        </p:txBody>
      </p:sp>
      <p:sp>
        <p:nvSpPr>
          <p:cNvPr id="74" name="Rectangle 73"/>
          <p:cNvSpPr/>
          <p:nvPr/>
        </p:nvSpPr>
        <p:spPr bwMode="auto">
          <a:xfrm>
            <a:off x="6826495" y="5137084"/>
            <a:ext cx="1069394" cy="1038215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600" b="1" dirty="0">
                <a:latin typeface="Arial" pitchFamily="34" charset="0"/>
                <a:ea typeface="宋体" pitchFamily="2" charset="-122"/>
              </a:rPr>
              <a:t>Data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Memory</a:t>
            </a:r>
            <a:endParaRPr kumimoji="0" lang="zh-CN" altLang="en-US" sz="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6784889" y="5174088"/>
            <a:ext cx="47481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/>
              <a:t>Address</a:t>
            </a:r>
            <a:endParaRPr kumimoji="1" lang="zh-CN" altLang="en-US" sz="600" b="1" dirty="0"/>
          </a:p>
        </p:txBody>
      </p:sp>
      <p:sp>
        <p:nvSpPr>
          <p:cNvPr id="76" name="TextBox 75"/>
          <p:cNvSpPr txBox="1"/>
          <p:nvPr/>
        </p:nvSpPr>
        <p:spPr>
          <a:xfrm>
            <a:off x="6805587" y="5762404"/>
            <a:ext cx="9754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600" b="1"/>
              <a:t>write</a:t>
            </a:r>
          </a:p>
          <a:p>
            <a:r>
              <a:rPr kumimoji="1" lang="en-US" altLang="zh-CN" sz="600" b="1" dirty="0"/>
              <a:t>data</a:t>
            </a:r>
            <a:endParaRPr kumimoji="1" lang="zh-CN" altLang="en-US" sz="600" b="1" dirty="0"/>
          </a:p>
        </p:txBody>
      </p:sp>
      <p:sp>
        <p:nvSpPr>
          <p:cNvPr id="77" name="TextBox 76"/>
          <p:cNvSpPr txBox="1"/>
          <p:nvPr/>
        </p:nvSpPr>
        <p:spPr>
          <a:xfrm>
            <a:off x="7556279" y="5255799"/>
            <a:ext cx="3465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data</a:t>
            </a:r>
            <a:endParaRPr kumimoji="1" lang="zh-CN" altLang="en-US" sz="600" b="1" dirty="0"/>
          </a:p>
        </p:txBody>
      </p:sp>
      <p:sp>
        <p:nvSpPr>
          <p:cNvPr id="78" name="Rounded Rectangle 77"/>
          <p:cNvSpPr/>
          <p:nvPr/>
        </p:nvSpPr>
        <p:spPr bwMode="auto">
          <a:xfrm>
            <a:off x="8395605" y="5217332"/>
            <a:ext cx="250686" cy="620048"/>
          </a:xfrm>
          <a:prstGeom prst="roundRect">
            <a:avLst>
              <a:gd name="adj" fmla="val 50000"/>
            </a:avLst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449357" y="5286256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80" name="TextBox 79"/>
          <p:cNvSpPr txBox="1"/>
          <p:nvPr/>
        </p:nvSpPr>
        <p:spPr>
          <a:xfrm>
            <a:off x="8382131" y="5255799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sp>
        <p:nvSpPr>
          <p:cNvPr id="81" name="TextBox 80"/>
          <p:cNvSpPr txBox="1"/>
          <p:nvPr/>
        </p:nvSpPr>
        <p:spPr>
          <a:xfrm>
            <a:off x="8393856" y="5621936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82" name="Line 16"/>
          <p:cNvSpPr>
            <a:spLocks noChangeShapeType="1"/>
          </p:cNvSpPr>
          <p:nvPr/>
        </p:nvSpPr>
        <p:spPr bwMode="auto">
          <a:xfrm>
            <a:off x="7907918" y="5387520"/>
            <a:ext cx="501982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cxnSp>
        <p:nvCxnSpPr>
          <p:cNvPr id="83" name="Straight Connector 82"/>
          <p:cNvCxnSpPr/>
          <p:nvPr/>
        </p:nvCxnSpPr>
        <p:spPr bwMode="auto">
          <a:xfrm flipH="1">
            <a:off x="7347390" y="5064546"/>
            <a:ext cx="885" cy="72538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7065338" y="4924407"/>
            <a:ext cx="58541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MemWrite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85" name="Straight Connector 84"/>
          <p:cNvCxnSpPr>
            <a:endCxn id="74" idx="2"/>
          </p:cNvCxnSpPr>
          <p:nvPr/>
        </p:nvCxnSpPr>
        <p:spPr bwMode="auto">
          <a:xfrm flipV="1">
            <a:off x="7358047" y="6175299"/>
            <a:ext cx="0" cy="171758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6" name="TextBox 85"/>
          <p:cNvSpPr txBox="1"/>
          <p:nvPr/>
        </p:nvSpPr>
        <p:spPr>
          <a:xfrm>
            <a:off x="7085390" y="6325297"/>
            <a:ext cx="54534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 err="1">
                <a:solidFill>
                  <a:srgbClr val="FF0000"/>
                </a:solidFill>
              </a:rPr>
              <a:t>MemRead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 bwMode="auto">
          <a:xfrm>
            <a:off x="8646291" y="5521793"/>
            <a:ext cx="185555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6397758" y="4982274"/>
            <a:ext cx="253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.</a:t>
            </a:r>
            <a:endParaRPr lang="en-US" sz="2000" b="1"/>
          </a:p>
        </p:txBody>
      </p:sp>
      <p:cxnSp>
        <p:nvCxnSpPr>
          <p:cNvPr id="89" name="Straight Connector 88"/>
          <p:cNvCxnSpPr/>
          <p:nvPr/>
        </p:nvCxnSpPr>
        <p:spPr bwMode="auto">
          <a:xfrm>
            <a:off x="6523287" y="5248881"/>
            <a:ext cx="0" cy="1278196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 bwMode="auto">
          <a:xfrm>
            <a:off x="6523287" y="6530029"/>
            <a:ext cx="1635622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 bwMode="auto">
          <a:xfrm flipV="1">
            <a:off x="8158909" y="5650744"/>
            <a:ext cx="0" cy="87633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 bwMode="auto">
          <a:xfrm>
            <a:off x="8158909" y="5650744"/>
            <a:ext cx="223222" cy="0"/>
          </a:xfrm>
          <a:prstGeom prst="straightConnector1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 bwMode="auto">
          <a:xfrm flipH="1">
            <a:off x="8520948" y="5117528"/>
            <a:ext cx="0" cy="10800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8231445" y="4929910"/>
            <a:ext cx="57900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 err="1">
                <a:solidFill>
                  <a:srgbClr val="FF0000"/>
                </a:solidFill>
              </a:rPr>
              <a:t>MemtoReg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4331160" y="4999925"/>
            <a:ext cx="253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.</a:t>
            </a:r>
            <a:endParaRPr lang="en-US" sz="2000" b="1" dirty="0"/>
          </a:p>
        </p:txBody>
      </p:sp>
      <p:cxnSp>
        <p:nvCxnSpPr>
          <p:cNvPr id="96" name="Straight Connector 95"/>
          <p:cNvCxnSpPr/>
          <p:nvPr/>
        </p:nvCxnSpPr>
        <p:spPr bwMode="auto">
          <a:xfrm>
            <a:off x="4457958" y="5271069"/>
            <a:ext cx="0" cy="69753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 bwMode="auto">
          <a:xfrm flipV="1">
            <a:off x="4457958" y="5968602"/>
            <a:ext cx="2386800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 bwMode="auto">
          <a:xfrm>
            <a:off x="496816" y="4457005"/>
            <a:ext cx="184583" cy="893400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800" b="1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PC</a:t>
            </a:r>
            <a:endParaRPr lang="zh-CN" altLang="en-US" sz="800" b="1" dirty="0">
              <a:solidFill>
                <a:schemeClr val="tx1"/>
              </a:solidFill>
              <a:latin typeface="Arial" pitchFamily="34" charset="0"/>
              <a:ea typeface="宋体" pitchFamily="2" charset="-122"/>
            </a:endParaRPr>
          </a:p>
        </p:txBody>
      </p:sp>
      <p:cxnSp>
        <p:nvCxnSpPr>
          <p:cNvPr id="6" name="Straight Arrow Connector 5"/>
          <p:cNvCxnSpPr/>
          <p:nvPr/>
        </p:nvCxnSpPr>
        <p:spPr bwMode="auto">
          <a:xfrm>
            <a:off x="686799" y="4917936"/>
            <a:ext cx="350674" cy="1215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8" name="Rectangle 7"/>
          <p:cNvSpPr/>
          <p:nvPr/>
        </p:nvSpPr>
        <p:spPr bwMode="auto">
          <a:xfrm>
            <a:off x="1048813" y="4758614"/>
            <a:ext cx="899264" cy="828526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28253" y="4783756"/>
            <a:ext cx="4555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address</a:t>
            </a:r>
            <a:endParaRPr kumimoji="1" lang="zh-CN" altLang="en-US" sz="6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041975" y="5310140"/>
            <a:ext cx="574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</a:t>
            </a:r>
          </a:p>
          <a:p>
            <a:r>
              <a:rPr kumimoji="1" lang="en-US" altLang="zh-CN" sz="600" b="1" dirty="0"/>
              <a:t>memory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373880" y="5046813"/>
            <a:ext cx="574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600" b="1" dirty="0"/>
              <a:t>instruction</a:t>
            </a:r>
          </a:p>
          <a:p>
            <a:pPr algn="r"/>
            <a:r>
              <a:rPr kumimoji="1" lang="en-US" altLang="zh-CN" sz="600" b="1" dirty="0"/>
              <a:t>[31-0]</a:t>
            </a:r>
            <a:endParaRPr kumimoji="1" lang="zh-CN" altLang="en-US" sz="600" b="1" dirty="0"/>
          </a:p>
        </p:txBody>
      </p:sp>
      <p:cxnSp>
        <p:nvCxnSpPr>
          <p:cNvPr id="109" name="Straight Arrow Connector 108"/>
          <p:cNvCxnSpPr/>
          <p:nvPr/>
        </p:nvCxnSpPr>
        <p:spPr bwMode="auto">
          <a:xfrm>
            <a:off x="244280" y="4917936"/>
            <a:ext cx="252536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 bwMode="auto">
          <a:xfrm>
            <a:off x="4413175" y="6097040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/>
          <p:nvPr/>
        </p:nvCxnSpPr>
        <p:spPr bwMode="auto">
          <a:xfrm>
            <a:off x="1107282" y="1491260"/>
            <a:ext cx="0" cy="30268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45" name="Straight Connector 144"/>
          <p:cNvCxnSpPr/>
          <p:nvPr/>
        </p:nvCxnSpPr>
        <p:spPr bwMode="auto">
          <a:xfrm>
            <a:off x="1107282" y="2046191"/>
            <a:ext cx="0" cy="30268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46" name="Straight Connector 145"/>
          <p:cNvCxnSpPr/>
          <p:nvPr/>
        </p:nvCxnSpPr>
        <p:spPr bwMode="auto">
          <a:xfrm>
            <a:off x="1476966" y="1642605"/>
            <a:ext cx="0" cy="50448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47" name="Straight Connector 146"/>
          <p:cNvCxnSpPr/>
          <p:nvPr/>
        </p:nvCxnSpPr>
        <p:spPr bwMode="auto">
          <a:xfrm flipV="1">
            <a:off x="1107282" y="2147087"/>
            <a:ext cx="369684" cy="20179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48" name="Straight Connector 147"/>
          <p:cNvCxnSpPr/>
          <p:nvPr/>
        </p:nvCxnSpPr>
        <p:spPr bwMode="auto">
          <a:xfrm>
            <a:off x="1107282" y="1491260"/>
            <a:ext cx="369684" cy="15134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49" name="Straight Connector 148"/>
          <p:cNvCxnSpPr/>
          <p:nvPr/>
        </p:nvCxnSpPr>
        <p:spPr bwMode="auto">
          <a:xfrm>
            <a:off x="1107282" y="1793949"/>
            <a:ext cx="164304" cy="100896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50" name="Straight Connector 149"/>
          <p:cNvCxnSpPr/>
          <p:nvPr/>
        </p:nvCxnSpPr>
        <p:spPr bwMode="auto">
          <a:xfrm flipV="1">
            <a:off x="1107282" y="1894846"/>
            <a:ext cx="164304" cy="15134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51" name="TextBox 150"/>
          <p:cNvSpPr txBox="1"/>
          <p:nvPr/>
        </p:nvSpPr>
        <p:spPr>
          <a:xfrm>
            <a:off x="1217555" y="1566932"/>
            <a:ext cx="276999" cy="617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" wrap="square" rtlCol="0">
            <a:spAutoFit/>
          </a:bodyPr>
          <a:lstStyle/>
          <a:p>
            <a:pPr algn="ctr"/>
            <a:r>
              <a:rPr kumimoji="1" lang="en-US" altLang="zh-CN" sz="600" b="1" dirty="0"/>
              <a:t>Adder</a:t>
            </a:r>
          </a:p>
        </p:txBody>
      </p:sp>
      <p:cxnSp>
        <p:nvCxnSpPr>
          <p:cNvPr id="152" name="Straight Arrow Connector 151"/>
          <p:cNvCxnSpPr/>
          <p:nvPr/>
        </p:nvCxnSpPr>
        <p:spPr bwMode="auto">
          <a:xfrm>
            <a:off x="793162" y="1642604"/>
            <a:ext cx="326945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53" name="Straight Arrow Connector 152"/>
          <p:cNvCxnSpPr/>
          <p:nvPr/>
        </p:nvCxnSpPr>
        <p:spPr bwMode="auto">
          <a:xfrm flipV="1">
            <a:off x="957148" y="2208501"/>
            <a:ext cx="14361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54" name="TextBox 153"/>
          <p:cNvSpPr txBox="1"/>
          <p:nvPr/>
        </p:nvSpPr>
        <p:spPr>
          <a:xfrm>
            <a:off x="793162" y="2128822"/>
            <a:ext cx="226344" cy="184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4</a:t>
            </a:r>
            <a:endParaRPr kumimoji="1" lang="zh-CN" altLang="en-US" sz="600" b="1" dirty="0"/>
          </a:p>
        </p:txBody>
      </p:sp>
      <p:cxnSp>
        <p:nvCxnSpPr>
          <p:cNvPr id="155" name="Straight Arrow Connector 154"/>
          <p:cNvCxnSpPr/>
          <p:nvPr/>
        </p:nvCxnSpPr>
        <p:spPr bwMode="auto">
          <a:xfrm flipV="1">
            <a:off x="6228184" y="2451446"/>
            <a:ext cx="121815" cy="2437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56" name="AutoShape 54"/>
          <p:cNvSpPr>
            <a:spLocks noChangeArrowheads="1"/>
          </p:cNvSpPr>
          <p:nvPr/>
        </p:nvSpPr>
        <p:spPr bwMode="auto">
          <a:xfrm rot="16200000">
            <a:off x="7016259" y="1821538"/>
            <a:ext cx="869413" cy="617319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600" b="1" dirty="0"/>
              <a:t>      </a:t>
            </a:r>
          </a:p>
        </p:txBody>
      </p:sp>
      <p:sp>
        <p:nvSpPr>
          <p:cNvPr id="157" name="AutoShape 55"/>
          <p:cNvSpPr>
            <a:spLocks noChangeArrowheads="1"/>
          </p:cNvSpPr>
          <p:nvPr/>
        </p:nvSpPr>
        <p:spPr bwMode="auto">
          <a:xfrm rot="5400000">
            <a:off x="7000085" y="2074999"/>
            <a:ext cx="431800" cy="142875"/>
          </a:xfrm>
          <a:prstGeom prst="flowChartExtract">
            <a:avLst/>
          </a:pr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600" b="1"/>
          </a:p>
        </p:txBody>
      </p:sp>
      <p:sp>
        <p:nvSpPr>
          <p:cNvPr id="158" name="TextBox 157"/>
          <p:cNvSpPr txBox="1"/>
          <p:nvPr/>
        </p:nvSpPr>
        <p:spPr>
          <a:xfrm>
            <a:off x="7407051" y="1997524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</a:p>
          <a:p>
            <a:r>
              <a:rPr kumimoji="1" lang="en-US" altLang="zh-CN" sz="600" b="1" dirty="0"/>
              <a:t>Result</a:t>
            </a:r>
            <a:endParaRPr kumimoji="1" lang="zh-CN" altLang="en-US" sz="600" b="1" dirty="0"/>
          </a:p>
        </p:txBody>
      </p:sp>
      <p:sp>
        <p:nvSpPr>
          <p:cNvPr id="159" name="TextBox 158"/>
          <p:cNvSpPr txBox="1"/>
          <p:nvPr/>
        </p:nvSpPr>
        <p:spPr>
          <a:xfrm>
            <a:off x="7210396" y="2052597"/>
            <a:ext cx="33374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Add</a:t>
            </a:r>
            <a:endParaRPr kumimoji="1" lang="zh-CN" altLang="en-US" sz="600" b="1" dirty="0"/>
          </a:p>
        </p:txBody>
      </p:sp>
      <p:sp>
        <p:nvSpPr>
          <p:cNvPr id="161" name="Oval 160"/>
          <p:cNvSpPr/>
          <p:nvPr/>
        </p:nvSpPr>
        <p:spPr bwMode="auto">
          <a:xfrm>
            <a:off x="6350001" y="2093407"/>
            <a:ext cx="357319" cy="691638"/>
          </a:xfrm>
          <a:prstGeom prst="ellips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62" name="TextBox 161"/>
          <p:cNvSpPr txBox="1"/>
          <p:nvPr/>
        </p:nvSpPr>
        <p:spPr>
          <a:xfrm>
            <a:off x="6385912" y="2308658"/>
            <a:ext cx="36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shift</a:t>
            </a:r>
          </a:p>
          <a:p>
            <a:r>
              <a:rPr kumimoji="1" lang="en-US" altLang="zh-CN" sz="600" b="1" dirty="0"/>
              <a:t>left</a:t>
            </a:r>
            <a:r>
              <a:rPr kumimoji="1" lang="zh-CN" altLang="en-US" sz="600" b="1" dirty="0"/>
              <a:t> </a:t>
            </a:r>
            <a:r>
              <a:rPr kumimoji="1" lang="en-US" altLang="zh-CN" sz="600" b="1" dirty="0"/>
              <a:t>2</a:t>
            </a:r>
            <a:endParaRPr kumimoji="1" lang="zh-CN" altLang="en-US" sz="600" b="1" dirty="0"/>
          </a:p>
        </p:txBody>
      </p:sp>
      <p:cxnSp>
        <p:nvCxnSpPr>
          <p:cNvPr id="163" name="Straight Connector 162"/>
          <p:cNvCxnSpPr/>
          <p:nvPr/>
        </p:nvCxnSpPr>
        <p:spPr bwMode="auto">
          <a:xfrm>
            <a:off x="6228184" y="2456252"/>
            <a:ext cx="0" cy="190254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64" name="Straight Arrow Connector 163"/>
          <p:cNvCxnSpPr/>
          <p:nvPr/>
        </p:nvCxnSpPr>
        <p:spPr bwMode="auto">
          <a:xfrm>
            <a:off x="6707318" y="2451446"/>
            <a:ext cx="47141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5" name="Rounded Rectangle 164"/>
          <p:cNvSpPr/>
          <p:nvPr/>
        </p:nvSpPr>
        <p:spPr bwMode="auto">
          <a:xfrm>
            <a:off x="8018830" y="1510275"/>
            <a:ext cx="241018" cy="682697"/>
          </a:xfrm>
          <a:prstGeom prst="roundRect">
            <a:avLst>
              <a:gd name="adj" fmla="val 50000"/>
            </a:avLst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66" name="TextBox 165"/>
          <p:cNvSpPr txBox="1"/>
          <p:nvPr/>
        </p:nvSpPr>
        <p:spPr>
          <a:xfrm>
            <a:off x="8056724" y="1697270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167" name="TextBox 166"/>
          <p:cNvSpPr txBox="1"/>
          <p:nvPr/>
        </p:nvSpPr>
        <p:spPr>
          <a:xfrm>
            <a:off x="7969419" y="1569825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168" name="TextBox 167"/>
          <p:cNvSpPr txBox="1"/>
          <p:nvPr/>
        </p:nvSpPr>
        <p:spPr>
          <a:xfrm>
            <a:off x="7956376" y="1975934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cxnSp>
        <p:nvCxnSpPr>
          <p:cNvPr id="169" name="Straight Arrow Connector 168"/>
          <p:cNvCxnSpPr/>
          <p:nvPr/>
        </p:nvCxnSpPr>
        <p:spPr bwMode="auto">
          <a:xfrm flipV="1">
            <a:off x="7759625" y="2050517"/>
            <a:ext cx="270000" cy="0"/>
          </a:xfrm>
          <a:prstGeom prst="straightConnector1">
            <a:avLst/>
          </a:prstGeom>
          <a:ln w="12700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/>
          <p:nvPr/>
        </p:nvCxnSpPr>
        <p:spPr bwMode="auto">
          <a:xfrm>
            <a:off x="1482907" y="1930536"/>
            <a:ext cx="3885804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71" name="Straight Connector 170"/>
          <p:cNvCxnSpPr/>
          <p:nvPr/>
        </p:nvCxnSpPr>
        <p:spPr bwMode="auto">
          <a:xfrm flipV="1">
            <a:off x="5368711" y="1597263"/>
            <a:ext cx="0" cy="33327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72" name="Straight Arrow Connector 171"/>
          <p:cNvCxnSpPr/>
          <p:nvPr/>
        </p:nvCxnSpPr>
        <p:spPr bwMode="auto">
          <a:xfrm>
            <a:off x="5368711" y="1844397"/>
            <a:ext cx="1774279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/>
          <p:nvPr/>
        </p:nvCxnSpPr>
        <p:spPr bwMode="auto">
          <a:xfrm>
            <a:off x="5368711" y="1608001"/>
            <a:ext cx="2650119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4" name="Delay 173"/>
          <p:cNvSpPr/>
          <p:nvPr/>
        </p:nvSpPr>
        <p:spPr bwMode="auto">
          <a:xfrm>
            <a:off x="7581002" y="2626730"/>
            <a:ext cx="398375" cy="279637"/>
          </a:xfrm>
          <a:prstGeom prst="flowChartDelay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75" name="Rounded Rectangle 174"/>
          <p:cNvSpPr/>
          <p:nvPr/>
        </p:nvSpPr>
        <p:spPr bwMode="auto">
          <a:xfrm>
            <a:off x="8512712" y="1518882"/>
            <a:ext cx="241018" cy="685982"/>
          </a:xfrm>
          <a:prstGeom prst="roundRect">
            <a:avLst>
              <a:gd name="adj" fmla="val 50000"/>
            </a:avLst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76" name="TextBox 175"/>
          <p:cNvSpPr txBox="1"/>
          <p:nvPr/>
        </p:nvSpPr>
        <p:spPr>
          <a:xfrm>
            <a:off x="8557070" y="1679337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177" name="TextBox 176"/>
          <p:cNvSpPr txBox="1"/>
          <p:nvPr/>
        </p:nvSpPr>
        <p:spPr>
          <a:xfrm>
            <a:off x="8463301" y="1578431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sp>
        <p:nvSpPr>
          <p:cNvPr id="178" name="TextBox 177"/>
          <p:cNvSpPr txBox="1"/>
          <p:nvPr/>
        </p:nvSpPr>
        <p:spPr>
          <a:xfrm>
            <a:off x="8452846" y="1969518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cxnSp>
        <p:nvCxnSpPr>
          <p:cNvPr id="179" name="Straight Arrow Connector 178"/>
          <p:cNvCxnSpPr/>
          <p:nvPr/>
        </p:nvCxnSpPr>
        <p:spPr bwMode="auto">
          <a:xfrm flipV="1">
            <a:off x="8259848" y="2066602"/>
            <a:ext cx="270000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 bwMode="auto">
          <a:xfrm>
            <a:off x="8132108" y="2204864"/>
            <a:ext cx="0" cy="557797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82" name="Straight Connector 181"/>
          <p:cNvCxnSpPr/>
          <p:nvPr/>
        </p:nvCxnSpPr>
        <p:spPr bwMode="auto">
          <a:xfrm>
            <a:off x="793008" y="1378095"/>
            <a:ext cx="7565340" cy="122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84" name="Straight Connector 183"/>
          <p:cNvCxnSpPr/>
          <p:nvPr/>
        </p:nvCxnSpPr>
        <p:spPr bwMode="auto">
          <a:xfrm flipH="1">
            <a:off x="8358348" y="1390294"/>
            <a:ext cx="0" cy="28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/>
          <p:nvPr/>
        </p:nvCxnSpPr>
        <p:spPr bwMode="auto">
          <a:xfrm flipV="1">
            <a:off x="7961784" y="2765613"/>
            <a:ext cx="170324" cy="1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87" name="Straight Connector 186"/>
          <p:cNvCxnSpPr/>
          <p:nvPr/>
        </p:nvCxnSpPr>
        <p:spPr bwMode="auto">
          <a:xfrm flipH="1">
            <a:off x="7322909" y="2847367"/>
            <a:ext cx="258095" cy="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88" name="TextBox 187"/>
          <p:cNvSpPr txBox="1"/>
          <p:nvPr/>
        </p:nvSpPr>
        <p:spPr>
          <a:xfrm>
            <a:off x="2204065" y="1384260"/>
            <a:ext cx="12490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/>
              <a:t>PC[31-28]Instruction[25-0]00</a:t>
            </a:r>
            <a:endParaRPr lang="en-US" sz="600" b="1"/>
          </a:p>
        </p:txBody>
      </p:sp>
      <p:cxnSp>
        <p:nvCxnSpPr>
          <p:cNvPr id="190" name="Straight Connector 189"/>
          <p:cNvCxnSpPr/>
          <p:nvPr/>
        </p:nvCxnSpPr>
        <p:spPr bwMode="auto">
          <a:xfrm flipH="1" flipV="1">
            <a:off x="7173549" y="2718573"/>
            <a:ext cx="412459" cy="1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91" name="Straight Connector 190"/>
          <p:cNvCxnSpPr/>
          <p:nvPr/>
        </p:nvCxnSpPr>
        <p:spPr bwMode="auto">
          <a:xfrm>
            <a:off x="7177723" y="2718573"/>
            <a:ext cx="0" cy="199847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92" name="Straight Connector 191"/>
          <p:cNvCxnSpPr/>
          <p:nvPr/>
        </p:nvCxnSpPr>
        <p:spPr bwMode="auto">
          <a:xfrm flipH="1">
            <a:off x="6661319" y="2918420"/>
            <a:ext cx="512230" cy="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93" name="TextBox 192"/>
          <p:cNvSpPr txBox="1"/>
          <p:nvPr/>
        </p:nvSpPr>
        <p:spPr>
          <a:xfrm>
            <a:off x="7348404" y="2983262"/>
            <a:ext cx="3626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>
                <a:solidFill>
                  <a:srgbClr val="FF0000"/>
                </a:solidFill>
              </a:rPr>
              <a:t>Zero</a:t>
            </a:r>
            <a:endParaRPr lang="en-US" sz="600" b="1">
              <a:solidFill>
                <a:srgbClr val="FF0000"/>
              </a:solidFill>
            </a:endParaRPr>
          </a:p>
        </p:txBody>
      </p:sp>
      <p:sp>
        <p:nvSpPr>
          <p:cNvPr id="194" name="TextBox 193"/>
          <p:cNvSpPr txBox="1"/>
          <p:nvPr/>
        </p:nvSpPr>
        <p:spPr>
          <a:xfrm>
            <a:off x="6594831" y="2904610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Branch</a:t>
            </a:r>
            <a:endParaRPr lang="en-US" sz="600" b="1" dirty="0">
              <a:solidFill>
                <a:srgbClr val="FF0000"/>
              </a:solidFill>
            </a:endParaRPr>
          </a:p>
        </p:txBody>
      </p:sp>
      <p:cxnSp>
        <p:nvCxnSpPr>
          <p:cNvPr id="195" name="Straight Connector 194"/>
          <p:cNvCxnSpPr/>
          <p:nvPr/>
        </p:nvCxnSpPr>
        <p:spPr bwMode="auto">
          <a:xfrm>
            <a:off x="8646291" y="2196157"/>
            <a:ext cx="0" cy="152723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96" name="TextBox 195"/>
          <p:cNvSpPr txBox="1"/>
          <p:nvPr/>
        </p:nvSpPr>
        <p:spPr>
          <a:xfrm>
            <a:off x="8463157" y="2303627"/>
            <a:ext cx="3738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Jump</a:t>
            </a:r>
            <a:endParaRPr lang="en-US" sz="600" b="1" dirty="0">
              <a:solidFill>
                <a:srgbClr val="FF0000"/>
              </a:solidFill>
            </a:endParaRPr>
          </a:p>
        </p:txBody>
      </p:sp>
      <p:sp>
        <p:nvSpPr>
          <p:cNvPr id="198" name="TextBox 197"/>
          <p:cNvSpPr txBox="1"/>
          <p:nvPr/>
        </p:nvSpPr>
        <p:spPr>
          <a:xfrm>
            <a:off x="3556199" y="173825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/>
              <a:t>32</a:t>
            </a:r>
            <a:endParaRPr lang="en-US" sz="600" b="1"/>
          </a:p>
        </p:txBody>
      </p:sp>
      <p:cxnSp>
        <p:nvCxnSpPr>
          <p:cNvPr id="202" name="Straight Connector 201"/>
          <p:cNvCxnSpPr/>
          <p:nvPr/>
        </p:nvCxnSpPr>
        <p:spPr bwMode="auto">
          <a:xfrm flipV="1">
            <a:off x="793008" y="1378095"/>
            <a:ext cx="0" cy="354416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" name="Straight Connector 205"/>
          <p:cNvCxnSpPr/>
          <p:nvPr/>
        </p:nvCxnSpPr>
        <p:spPr bwMode="auto">
          <a:xfrm flipV="1">
            <a:off x="8753730" y="1770975"/>
            <a:ext cx="227434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8" name="Straight Connector 207"/>
          <p:cNvCxnSpPr/>
          <p:nvPr/>
        </p:nvCxnSpPr>
        <p:spPr bwMode="auto">
          <a:xfrm flipV="1">
            <a:off x="8966502" y="1196752"/>
            <a:ext cx="0" cy="58308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0" name="Straight Connector 209"/>
          <p:cNvCxnSpPr/>
          <p:nvPr/>
        </p:nvCxnSpPr>
        <p:spPr bwMode="auto">
          <a:xfrm flipH="1">
            <a:off x="244280" y="1196752"/>
            <a:ext cx="8722222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2" name="Straight Connector 211"/>
          <p:cNvCxnSpPr/>
          <p:nvPr/>
        </p:nvCxnSpPr>
        <p:spPr bwMode="auto">
          <a:xfrm>
            <a:off x="244280" y="1196752"/>
            <a:ext cx="0" cy="371703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8" name="Straight Connector 217"/>
          <p:cNvCxnSpPr/>
          <p:nvPr/>
        </p:nvCxnSpPr>
        <p:spPr bwMode="auto">
          <a:xfrm>
            <a:off x="8358348" y="1679337"/>
            <a:ext cx="144000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7" name="TextBox 226"/>
          <p:cNvSpPr txBox="1"/>
          <p:nvPr/>
        </p:nvSpPr>
        <p:spPr>
          <a:xfrm>
            <a:off x="2067091" y="4913106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228" name="TextBox 227"/>
          <p:cNvSpPr txBox="1"/>
          <p:nvPr/>
        </p:nvSpPr>
        <p:spPr>
          <a:xfrm>
            <a:off x="2066563" y="4297139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229" name="TextBox 228"/>
          <p:cNvSpPr txBox="1"/>
          <p:nvPr/>
        </p:nvSpPr>
        <p:spPr>
          <a:xfrm>
            <a:off x="2067331" y="5332442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230" name="TextBox 229"/>
          <p:cNvSpPr txBox="1"/>
          <p:nvPr/>
        </p:nvSpPr>
        <p:spPr>
          <a:xfrm>
            <a:off x="2067519" y="4622133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231" name="TextBox 230"/>
          <p:cNvSpPr txBox="1"/>
          <p:nvPr/>
        </p:nvSpPr>
        <p:spPr>
          <a:xfrm>
            <a:off x="2074441" y="1102190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232" name="Straight Connector 231"/>
          <p:cNvCxnSpPr/>
          <p:nvPr/>
        </p:nvCxnSpPr>
        <p:spPr bwMode="auto">
          <a:xfrm>
            <a:off x="3599904" y="1844824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6" name="Straight Connector 235"/>
          <p:cNvCxnSpPr/>
          <p:nvPr/>
        </p:nvCxnSpPr>
        <p:spPr bwMode="auto">
          <a:xfrm>
            <a:off x="4776783" y="4358794"/>
            <a:ext cx="1451401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8" name="TextBox 237"/>
          <p:cNvSpPr txBox="1"/>
          <p:nvPr/>
        </p:nvSpPr>
        <p:spPr>
          <a:xfrm>
            <a:off x="-3402" y="6457890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239" name="TextBox 238"/>
          <p:cNvSpPr txBox="1"/>
          <p:nvPr/>
        </p:nvSpPr>
        <p:spPr>
          <a:xfrm>
            <a:off x="4667430" y="5373403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241" name="Straight Connector 240"/>
          <p:cNvCxnSpPr/>
          <p:nvPr/>
        </p:nvCxnSpPr>
        <p:spPr bwMode="auto">
          <a:xfrm flipV="1">
            <a:off x="6252643" y="4852619"/>
            <a:ext cx="1083013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4" name="Straight Connector 243"/>
          <p:cNvCxnSpPr/>
          <p:nvPr/>
        </p:nvCxnSpPr>
        <p:spPr bwMode="auto">
          <a:xfrm flipV="1">
            <a:off x="7335656" y="2847365"/>
            <a:ext cx="0" cy="201735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476650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CPU</a:t>
            </a:r>
            <a:r>
              <a:rPr kumimoji="1" lang="zh-CN" altLang="en-US" dirty="0"/>
              <a:t>设计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完成指令功能的主要部件</a:t>
            </a:r>
          </a:p>
          <a:p>
            <a:pPr lvl="1"/>
            <a:r>
              <a:rPr lang="en-US" altLang="zh-CN" dirty="0"/>
              <a:t>ALU </a:t>
            </a:r>
          </a:p>
          <a:p>
            <a:r>
              <a:rPr lang="zh-CN" altLang="en-US" dirty="0"/>
              <a:t>指令功能</a:t>
            </a:r>
          </a:p>
          <a:p>
            <a:pPr lvl="1"/>
            <a:r>
              <a:rPr lang="zh-CN" altLang="en-US" dirty="0"/>
              <a:t>数据运算：算术、逻辑、移位</a:t>
            </a:r>
          </a:p>
          <a:p>
            <a:pPr lvl="1"/>
            <a:r>
              <a:rPr lang="zh-CN" altLang="en-US" dirty="0"/>
              <a:t>数据移动： </a:t>
            </a:r>
          </a:p>
          <a:p>
            <a:pPr lvl="1"/>
            <a:r>
              <a:rPr lang="zh-CN" altLang="en-US" dirty="0"/>
              <a:t>流程控制：转移、调用</a:t>
            </a:r>
            <a:r>
              <a:rPr lang="en-US" altLang="zh-CN" dirty="0"/>
              <a:t>/</a:t>
            </a:r>
            <a:r>
              <a:rPr lang="zh-CN" altLang="en-US" dirty="0"/>
              <a:t>返回、中断</a:t>
            </a:r>
          </a:p>
          <a:p>
            <a:pPr lvl="1"/>
            <a:r>
              <a:rPr lang="zh-CN" altLang="en-US" dirty="0"/>
              <a:t>其他： </a:t>
            </a:r>
          </a:p>
          <a:p>
            <a:r>
              <a:rPr lang="zh-CN" altLang="en-US" dirty="0"/>
              <a:t>如何实现</a:t>
            </a:r>
            <a:r>
              <a:rPr lang="en-US" altLang="zh-CN" dirty="0"/>
              <a:t>? </a:t>
            </a:r>
            <a:endParaRPr lang="zh-CN" altLang="en-US" dirty="0"/>
          </a:p>
          <a:p>
            <a:pPr lvl="1"/>
            <a:r>
              <a:rPr lang="en-US" altLang="zh-CN" dirty="0" err="1"/>
              <a:t>Datapath</a:t>
            </a:r>
            <a:r>
              <a:rPr lang="zh-CN" altLang="en-US" dirty="0"/>
              <a:t>：实现数据的移动和运算</a:t>
            </a:r>
          </a:p>
          <a:p>
            <a:pPr lvl="1"/>
            <a:r>
              <a:rPr lang="zh-CN" altLang="en-US" dirty="0"/>
              <a:t>控制器：指挥数据的移动和运算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2463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时序设计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每条指令占用一个时钟周期</a:t>
            </a:r>
          </a:p>
          <a:p>
            <a:pPr lvl="1"/>
            <a:r>
              <a:rPr lang="zh-CN" altLang="en-US" dirty="0"/>
              <a:t>取指令后分析指令，并给出整个执行期间的全部信号</a:t>
            </a:r>
          </a:p>
          <a:p>
            <a:pPr lvl="1"/>
            <a:r>
              <a:rPr lang="zh-CN" altLang="en-US" dirty="0"/>
              <a:t>不需要状态信息，在时钟的结束的边沿写入结果</a:t>
            </a:r>
          </a:p>
          <a:p>
            <a:r>
              <a:rPr lang="zh-CN" altLang="en-US" dirty="0"/>
              <a:t>控制对象</a:t>
            </a:r>
          </a:p>
          <a:p>
            <a:pPr lvl="1"/>
            <a:r>
              <a:rPr lang="en-US" altLang="zh-CN" dirty="0"/>
              <a:t>ALU</a:t>
            </a:r>
            <a:r>
              <a:rPr lang="zh-CN" altLang="en-US" dirty="0"/>
              <a:t>的运算</a:t>
            </a:r>
          </a:p>
          <a:p>
            <a:pPr lvl="1"/>
            <a:r>
              <a:rPr lang="zh-CN" altLang="en-US" dirty="0"/>
              <a:t>寄存器组和存储器的写入</a:t>
            </a:r>
          </a:p>
          <a:p>
            <a:pPr lvl="1"/>
            <a:r>
              <a:rPr lang="zh-CN" altLang="en-US" dirty="0"/>
              <a:t>多路选通器</a:t>
            </a:r>
          </a:p>
          <a:p>
            <a:r>
              <a:rPr lang="zh-CN" altLang="en-US" dirty="0"/>
              <a:t>时钟周期开始时读取指令</a:t>
            </a:r>
          </a:p>
          <a:p>
            <a:pPr lvl="1"/>
            <a:r>
              <a:rPr lang="zh-CN" altLang="en-US" dirty="0"/>
              <a:t>与具体指令无关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30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32314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时钟周期开始时的控制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31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4641589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6" name="Straight Connector 5"/>
          <p:cNvCxnSpPr/>
          <p:nvPr/>
        </p:nvCxnSpPr>
        <p:spPr bwMode="auto">
          <a:xfrm>
            <a:off x="2171018" y="4583143"/>
            <a:ext cx="1192721" cy="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 bwMode="auto">
          <a:xfrm>
            <a:off x="2181595" y="4897977"/>
            <a:ext cx="1188000" cy="1066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 bwMode="auto">
          <a:xfrm>
            <a:off x="2174435" y="5610273"/>
            <a:ext cx="745689" cy="1893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Line 16"/>
          <p:cNvSpPr>
            <a:spLocks noChangeShapeType="1"/>
          </p:cNvSpPr>
          <p:nvPr/>
        </p:nvSpPr>
        <p:spPr bwMode="auto">
          <a:xfrm flipV="1">
            <a:off x="4255346" y="5262102"/>
            <a:ext cx="720642" cy="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sp>
        <p:nvSpPr>
          <p:cNvPr id="10" name="Line 16"/>
          <p:cNvSpPr>
            <a:spLocks noChangeShapeType="1"/>
          </p:cNvSpPr>
          <p:nvPr/>
        </p:nvSpPr>
        <p:spPr bwMode="auto">
          <a:xfrm flipV="1">
            <a:off x="4246822" y="4655537"/>
            <a:ext cx="1315173" cy="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grpSp>
        <p:nvGrpSpPr>
          <p:cNvPr id="11" name="Group 10"/>
          <p:cNvGrpSpPr/>
          <p:nvPr/>
        </p:nvGrpSpPr>
        <p:grpSpPr>
          <a:xfrm>
            <a:off x="3328961" y="4222865"/>
            <a:ext cx="980692" cy="1165300"/>
            <a:chOff x="3901136" y="3847876"/>
            <a:chExt cx="980692" cy="1165300"/>
          </a:xfrm>
        </p:grpSpPr>
        <p:sp>
          <p:nvSpPr>
            <p:cNvPr id="12" name="Rectangle 11"/>
            <p:cNvSpPr/>
            <p:nvPr/>
          </p:nvSpPr>
          <p:spPr bwMode="auto">
            <a:xfrm>
              <a:off x="3939516" y="4137448"/>
              <a:ext cx="879481" cy="867994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600" b="1" dirty="0">
                  <a:latin typeface="Arial" pitchFamily="34" charset="0"/>
                  <a:ea typeface="宋体" pitchFamily="2" charset="-122"/>
                </a:rPr>
                <a:t>         </a:t>
              </a:r>
              <a:r>
                <a:rPr lang="en-US" altLang="zh-CN" sz="600" b="1" dirty="0">
                  <a:latin typeface="Arial" pitchFamily="34" charset="0"/>
                  <a:ea typeface="宋体" pitchFamily="2" charset="-122"/>
                </a:rPr>
                <a:t>Registers</a:t>
              </a:r>
              <a:endParaRPr kumimoji="0" lang="zh-CN" altLang="en-US" sz="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912338" y="4133115"/>
              <a:ext cx="5052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register1</a:t>
              </a:r>
              <a:endParaRPr kumimoji="1" lang="zh-CN" altLang="en-US" sz="60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906804" y="4304129"/>
              <a:ext cx="5052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register2</a:t>
              </a:r>
              <a:endParaRPr kumimoji="1" lang="zh-CN" altLang="en-US" sz="6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01136" y="4653136"/>
              <a:ext cx="975495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600" b="1" dirty="0"/>
                <a:t>write</a:t>
              </a:r>
              <a:r>
                <a:rPr kumimoji="1" lang="zh-CN" altLang="en-US" sz="600" b="1" dirty="0"/>
                <a:t> </a:t>
              </a:r>
              <a:r>
                <a:rPr kumimoji="1" lang="en-US" altLang="zh-CN" sz="600" b="1" dirty="0"/>
                <a:t>register</a:t>
              </a:r>
              <a:endParaRPr kumimoji="1" lang="zh-CN" altLang="en-US" sz="6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901136" y="4797152"/>
              <a:ext cx="975495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600" b="1" dirty="0"/>
                <a:t>write</a:t>
              </a:r>
              <a:r>
                <a:rPr kumimoji="1" lang="zh-CN" altLang="en-US" sz="600" b="1" dirty="0"/>
                <a:t> </a:t>
              </a:r>
              <a:r>
                <a:rPr kumimoji="1" lang="en-US" altLang="zh-CN" sz="600" b="1" dirty="0"/>
                <a:t>data</a:t>
              </a:r>
              <a:endParaRPr kumimoji="1" lang="zh-CN" altLang="en-US" sz="6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499992" y="4184810"/>
              <a:ext cx="3818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data1</a:t>
              </a:r>
              <a:endParaRPr kumimoji="1" lang="zh-CN" altLang="en-US" sz="6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499992" y="4736177"/>
              <a:ext cx="3818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data2</a:t>
              </a:r>
              <a:endParaRPr kumimoji="1" lang="zh-CN" altLang="en-US" sz="6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087312" y="3847876"/>
              <a:ext cx="53732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 err="1">
                  <a:solidFill>
                    <a:srgbClr val="FF0000"/>
                  </a:solidFill>
                </a:rPr>
                <a:t>RegWrite</a:t>
              </a:r>
              <a:endParaRPr kumimoji="1" lang="zh-CN" altLang="en-US" sz="6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 bwMode="auto">
            <a:xfrm flipV="1">
              <a:off x="4355976" y="3995962"/>
              <a:ext cx="0" cy="144016"/>
            </a:xfrm>
            <a:prstGeom prst="line">
              <a:avLst/>
            </a:prstGeom>
            <a:ln w="1270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1" name="Straight Connector 20"/>
          <p:cNvCxnSpPr/>
          <p:nvPr/>
        </p:nvCxnSpPr>
        <p:spPr bwMode="auto">
          <a:xfrm>
            <a:off x="2179774" y="1369326"/>
            <a:ext cx="1" cy="484183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 bwMode="auto">
          <a:xfrm flipH="1" flipV="1">
            <a:off x="1940658" y="5183944"/>
            <a:ext cx="254169" cy="28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126842" y="6040402"/>
            <a:ext cx="79220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/>
              <a:t>instruction[15-0</a:t>
            </a:r>
            <a:r>
              <a:rPr kumimoji="1" lang="en-US" altLang="zh-CN" sz="600" b="1" dirty="0"/>
              <a:t>]</a:t>
            </a:r>
            <a:endParaRPr kumimoji="1" lang="zh-CN" altLang="en-US" sz="6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2128191" y="4369764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instruction[25-21]</a:t>
            </a:r>
            <a:endParaRPr kumimoji="1" lang="zh-CN" altLang="en-US" sz="6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2131425" y="4684801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instruction[20-16]</a:t>
            </a:r>
            <a:endParaRPr kumimoji="1" lang="zh-CN" altLang="en-US" sz="6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2123728" y="5391212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instruction[15-11]</a:t>
            </a:r>
            <a:endParaRPr kumimoji="1" lang="zh-CN" altLang="en-US" sz="600" b="1" dirty="0"/>
          </a:p>
        </p:txBody>
      </p:sp>
      <p:sp>
        <p:nvSpPr>
          <p:cNvPr id="27" name="AutoShape 54"/>
          <p:cNvSpPr>
            <a:spLocks noChangeArrowheads="1"/>
          </p:cNvSpPr>
          <p:nvPr/>
        </p:nvSpPr>
        <p:spPr bwMode="auto">
          <a:xfrm rot="16200000">
            <a:off x="5212253" y="4764441"/>
            <a:ext cx="1393906" cy="694422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600" b="1" dirty="0"/>
              <a:t>      </a:t>
            </a:r>
          </a:p>
        </p:txBody>
      </p:sp>
      <p:sp>
        <p:nvSpPr>
          <p:cNvPr id="28" name="AutoShape 55"/>
          <p:cNvSpPr>
            <a:spLocks noChangeArrowheads="1"/>
          </p:cNvSpPr>
          <p:nvPr/>
        </p:nvSpPr>
        <p:spPr bwMode="auto">
          <a:xfrm rot="5400000">
            <a:off x="5417533" y="5058247"/>
            <a:ext cx="431800" cy="142875"/>
          </a:xfrm>
          <a:prstGeom prst="flowChartExtract">
            <a:avLst/>
          </a:pr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600" b="1"/>
          </a:p>
        </p:txBody>
      </p:sp>
      <p:sp>
        <p:nvSpPr>
          <p:cNvPr id="29" name="Line 16"/>
          <p:cNvSpPr>
            <a:spLocks noChangeShapeType="1"/>
          </p:cNvSpPr>
          <p:nvPr/>
        </p:nvSpPr>
        <p:spPr bwMode="auto">
          <a:xfrm>
            <a:off x="6239300" y="5248881"/>
            <a:ext cx="578249" cy="6918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cxnSp>
        <p:nvCxnSpPr>
          <p:cNvPr id="30" name="Straight Connector 29"/>
          <p:cNvCxnSpPr/>
          <p:nvPr/>
        </p:nvCxnSpPr>
        <p:spPr bwMode="auto">
          <a:xfrm>
            <a:off x="6022503" y="4514593"/>
            <a:ext cx="0" cy="146339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761336" y="4358794"/>
            <a:ext cx="48923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ALU</a:t>
            </a:r>
            <a:r>
              <a:rPr kumimoji="1" lang="zh-CN" altLang="en-US" sz="6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600" b="1" dirty="0">
                <a:solidFill>
                  <a:srgbClr val="FF0000"/>
                </a:solidFill>
              </a:rPr>
              <a:t>Op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875409" y="5052332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</a:p>
          <a:p>
            <a:r>
              <a:rPr kumimoji="1" lang="en-US" altLang="zh-CN" sz="600" b="1" dirty="0"/>
              <a:t>Result</a:t>
            </a:r>
            <a:endParaRPr kumimoji="1" lang="zh-CN" altLang="en-US" sz="6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5742421" y="4965990"/>
            <a:ext cx="35618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  <a:endParaRPr kumimoji="1" lang="zh-CN" altLang="en-US" sz="6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5909206" y="4762087"/>
            <a:ext cx="3626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Zero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35" name="Straight Connector 34"/>
          <p:cNvCxnSpPr/>
          <p:nvPr/>
        </p:nvCxnSpPr>
        <p:spPr bwMode="auto">
          <a:xfrm>
            <a:off x="8831846" y="5521793"/>
            <a:ext cx="0" cy="1219575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 bwMode="auto">
          <a:xfrm flipH="1">
            <a:off x="3216995" y="6741368"/>
            <a:ext cx="5614851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 bwMode="auto">
          <a:xfrm flipH="1" flipV="1">
            <a:off x="3223873" y="5318708"/>
            <a:ext cx="0" cy="142266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Rounded Rectangle 37"/>
          <p:cNvSpPr/>
          <p:nvPr/>
        </p:nvSpPr>
        <p:spPr bwMode="auto">
          <a:xfrm>
            <a:off x="4981468" y="5080164"/>
            <a:ext cx="283859" cy="796476"/>
          </a:xfrm>
          <a:prstGeom prst="roundRect">
            <a:avLst>
              <a:gd name="adj" fmla="val 50000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39" name="Line 16"/>
          <p:cNvSpPr>
            <a:spLocks noChangeShapeType="1"/>
          </p:cNvSpPr>
          <p:nvPr/>
        </p:nvSpPr>
        <p:spPr bwMode="auto">
          <a:xfrm flipV="1">
            <a:off x="5271810" y="5502743"/>
            <a:ext cx="315439" cy="1599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sp>
        <p:nvSpPr>
          <p:cNvPr id="40" name="TextBox 39"/>
          <p:cNvSpPr txBox="1"/>
          <p:nvPr/>
        </p:nvSpPr>
        <p:spPr>
          <a:xfrm>
            <a:off x="5048316" y="5218616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41" name="TextBox 40"/>
          <p:cNvSpPr txBox="1"/>
          <p:nvPr/>
        </p:nvSpPr>
        <p:spPr>
          <a:xfrm>
            <a:off x="4938727" y="5174088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4942064" y="5542719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cxnSp>
        <p:nvCxnSpPr>
          <p:cNvPr id="43" name="Straight Connector 42"/>
          <p:cNvCxnSpPr/>
          <p:nvPr/>
        </p:nvCxnSpPr>
        <p:spPr bwMode="auto">
          <a:xfrm>
            <a:off x="5132291" y="4970833"/>
            <a:ext cx="1" cy="10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4911972" y="4833010"/>
            <a:ext cx="47641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ALUSrc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45" name="Rounded Rectangle 44"/>
          <p:cNvSpPr/>
          <p:nvPr/>
        </p:nvSpPr>
        <p:spPr bwMode="auto">
          <a:xfrm>
            <a:off x="2911251" y="4956117"/>
            <a:ext cx="236253" cy="756724"/>
          </a:xfrm>
          <a:prstGeom prst="roundRect">
            <a:avLst>
              <a:gd name="adj" fmla="val 50000"/>
            </a:avLst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965003" y="5193050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2897777" y="5131260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chemeClr val="accent3">
                    <a:lumMod val="75000"/>
                  </a:schemeClr>
                </a:solidFill>
              </a:rPr>
              <a:t>0</a:t>
            </a:r>
            <a:endParaRPr kumimoji="1" lang="zh-CN" altLang="en-US" sz="6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909502" y="5497397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chemeClr val="accent3">
                    <a:lumMod val="75000"/>
                  </a:schemeClr>
                </a:solidFill>
              </a:rPr>
              <a:t>1</a:t>
            </a:r>
            <a:endParaRPr kumimoji="1" lang="zh-CN" altLang="en-US" sz="6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49" name="Straight Connector 48"/>
          <p:cNvCxnSpPr/>
          <p:nvPr/>
        </p:nvCxnSpPr>
        <p:spPr bwMode="auto">
          <a:xfrm>
            <a:off x="3019598" y="5704261"/>
            <a:ext cx="1" cy="10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772599" y="5783936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RegDst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51" name="Oval 50"/>
          <p:cNvSpPr/>
          <p:nvPr/>
        </p:nvSpPr>
        <p:spPr bwMode="auto">
          <a:xfrm>
            <a:off x="3829779" y="5732552"/>
            <a:ext cx="495949" cy="89668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859892" y="5935691"/>
            <a:ext cx="49244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700" b="1" dirty="0"/>
              <a:t>sign</a:t>
            </a:r>
          </a:p>
          <a:p>
            <a:pPr algn="ctr"/>
            <a:r>
              <a:rPr kumimoji="1" lang="en-US" altLang="zh-CN" sz="700" b="1" dirty="0"/>
              <a:t>or zero</a:t>
            </a:r>
          </a:p>
          <a:p>
            <a:pPr algn="ctr"/>
            <a:r>
              <a:rPr kumimoji="1" lang="en-US" altLang="zh-CN" sz="700" b="1" dirty="0"/>
              <a:t>extend</a:t>
            </a:r>
            <a:endParaRPr kumimoji="1" lang="zh-CN" altLang="en-US" sz="700" b="1" dirty="0"/>
          </a:p>
        </p:txBody>
      </p:sp>
      <p:cxnSp>
        <p:nvCxnSpPr>
          <p:cNvPr id="53" name="Straight Connector 52"/>
          <p:cNvCxnSpPr/>
          <p:nvPr/>
        </p:nvCxnSpPr>
        <p:spPr bwMode="auto">
          <a:xfrm>
            <a:off x="2673630" y="4899249"/>
            <a:ext cx="0" cy="309939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 bwMode="auto">
          <a:xfrm>
            <a:off x="2671231" y="5197624"/>
            <a:ext cx="241771" cy="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 bwMode="auto">
          <a:xfrm flipV="1">
            <a:off x="3223872" y="5312881"/>
            <a:ext cx="156594" cy="6089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 bwMode="auto">
          <a:xfrm flipV="1">
            <a:off x="3147504" y="5143809"/>
            <a:ext cx="234000" cy="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 bwMode="auto">
          <a:xfrm flipV="1">
            <a:off x="2179776" y="6202508"/>
            <a:ext cx="1643126" cy="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 bwMode="auto">
          <a:xfrm>
            <a:off x="3517717" y="6129154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3491880" y="6001107"/>
            <a:ext cx="2840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/>
              <a:t>16</a:t>
            </a:r>
          </a:p>
        </p:txBody>
      </p:sp>
      <p:cxnSp>
        <p:nvCxnSpPr>
          <p:cNvPr id="60" name="Straight Connector 59"/>
          <p:cNvCxnSpPr/>
          <p:nvPr/>
        </p:nvCxnSpPr>
        <p:spPr bwMode="auto">
          <a:xfrm>
            <a:off x="4329232" y="6201163"/>
            <a:ext cx="447551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 bwMode="auto">
          <a:xfrm flipV="1">
            <a:off x="4776783" y="4358794"/>
            <a:ext cx="0" cy="184995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 bwMode="auto">
          <a:xfrm flipH="1">
            <a:off x="4776783" y="5650744"/>
            <a:ext cx="199205" cy="0"/>
          </a:xfrm>
          <a:prstGeom prst="line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4384649" y="6032069"/>
            <a:ext cx="2840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 dirty="0"/>
              <a:t>32</a:t>
            </a:r>
          </a:p>
        </p:txBody>
      </p:sp>
      <p:sp>
        <p:nvSpPr>
          <p:cNvPr id="64" name="Rectangle 63"/>
          <p:cNvSpPr/>
          <p:nvPr/>
        </p:nvSpPr>
        <p:spPr bwMode="auto">
          <a:xfrm>
            <a:off x="6826495" y="5137084"/>
            <a:ext cx="1069394" cy="103821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600" b="1" dirty="0">
                <a:latin typeface="Arial" pitchFamily="34" charset="0"/>
                <a:ea typeface="宋体" pitchFamily="2" charset="-122"/>
              </a:rPr>
              <a:t>Data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Memory</a:t>
            </a:r>
            <a:endParaRPr kumimoji="0" lang="zh-CN" altLang="en-US" sz="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784889" y="5174088"/>
            <a:ext cx="47481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/>
              <a:t>Address</a:t>
            </a:r>
            <a:endParaRPr kumimoji="1" lang="zh-CN" altLang="en-US" sz="6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6805587" y="5762404"/>
            <a:ext cx="9754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600" b="1"/>
              <a:t>write</a:t>
            </a:r>
          </a:p>
          <a:p>
            <a:r>
              <a:rPr kumimoji="1" lang="en-US" altLang="zh-CN" sz="600" b="1" dirty="0"/>
              <a:t>data</a:t>
            </a:r>
            <a:endParaRPr kumimoji="1" lang="zh-CN" altLang="en-US" sz="6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556279" y="5255799"/>
            <a:ext cx="3465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data</a:t>
            </a:r>
            <a:endParaRPr kumimoji="1" lang="zh-CN" altLang="en-US" sz="600" b="1" dirty="0"/>
          </a:p>
        </p:txBody>
      </p:sp>
      <p:sp>
        <p:nvSpPr>
          <p:cNvPr id="68" name="Rounded Rectangle 67"/>
          <p:cNvSpPr/>
          <p:nvPr/>
        </p:nvSpPr>
        <p:spPr bwMode="auto">
          <a:xfrm>
            <a:off x="8395605" y="5217332"/>
            <a:ext cx="250686" cy="620048"/>
          </a:xfrm>
          <a:prstGeom prst="roundRect">
            <a:avLst>
              <a:gd name="adj" fmla="val 50000"/>
            </a:avLst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8449357" y="5286256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70" name="TextBox 69"/>
          <p:cNvSpPr txBox="1"/>
          <p:nvPr/>
        </p:nvSpPr>
        <p:spPr>
          <a:xfrm>
            <a:off x="8382131" y="5255799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sp>
        <p:nvSpPr>
          <p:cNvPr id="71" name="TextBox 70"/>
          <p:cNvSpPr txBox="1"/>
          <p:nvPr/>
        </p:nvSpPr>
        <p:spPr>
          <a:xfrm>
            <a:off x="8393856" y="5621936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72" name="Line 16"/>
          <p:cNvSpPr>
            <a:spLocks noChangeShapeType="1"/>
          </p:cNvSpPr>
          <p:nvPr/>
        </p:nvSpPr>
        <p:spPr bwMode="auto">
          <a:xfrm>
            <a:off x="7907918" y="5387520"/>
            <a:ext cx="501982" cy="3366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cxnSp>
        <p:nvCxnSpPr>
          <p:cNvPr id="73" name="Straight Connector 72"/>
          <p:cNvCxnSpPr/>
          <p:nvPr/>
        </p:nvCxnSpPr>
        <p:spPr bwMode="auto">
          <a:xfrm flipH="1">
            <a:off x="7347390" y="5064546"/>
            <a:ext cx="885" cy="72538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7065338" y="4924407"/>
            <a:ext cx="58541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MemWrite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75" name="Straight Connector 74"/>
          <p:cNvCxnSpPr>
            <a:endCxn id="77" idx="2"/>
          </p:cNvCxnSpPr>
          <p:nvPr/>
        </p:nvCxnSpPr>
        <p:spPr bwMode="auto">
          <a:xfrm flipV="1">
            <a:off x="7358047" y="6175299"/>
            <a:ext cx="0" cy="171758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7085390" y="6325297"/>
            <a:ext cx="54534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 err="1">
                <a:solidFill>
                  <a:srgbClr val="FF0000"/>
                </a:solidFill>
              </a:rPr>
              <a:t>MemRead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77" name="Straight Connector 76"/>
          <p:cNvCxnSpPr/>
          <p:nvPr/>
        </p:nvCxnSpPr>
        <p:spPr bwMode="auto">
          <a:xfrm>
            <a:off x="8646291" y="5521793"/>
            <a:ext cx="185555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6397758" y="4982274"/>
            <a:ext cx="253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.</a:t>
            </a:r>
            <a:endParaRPr lang="en-US" sz="2000" b="1"/>
          </a:p>
        </p:txBody>
      </p:sp>
      <p:cxnSp>
        <p:nvCxnSpPr>
          <p:cNvPr id="79" name="Straight Connector 78"/>
          <p:cNvCxnSpPr/>
          <p:nvPr/>
        </p:nvCxnSpPr>
        <p:spPr bwMode="auto">
          <a:xfrm>
            <a:off x="6523287" y="5248881"/>
            <a:ext cx="0" cy="1278196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 bwMode="auto">
          <a:xfrm>
            <a:off x="6523287" y="6530029"/>
            <a:ext cx="1635622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 bwMode="auto">
          <a:xfrm flipV="1">
            <a:off x="8158909" y="5650744"/>
            <a:ext cx="0" cy="87633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 bwMode="auto">
          <a:xfrm>
            <a:off x="8158909" y="5650744"/>
            <a:ext cx="223222" cy="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 bwMode="auto">
          <a:xfrm flipH="1">
            <a:off x="8520948" y="5117528"/>
            <a:ext cx="0" cy="10800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8231445" y="4929910"/>
            <a:ext cx="57900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 err="1">
                <a:solidFill>
                  <a:srgbClr val="FF0000"/>
                </a:solidFill>
              </a:rPr>
              <a:t>MemtoReg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4331160" y="4999925"/>
            <a:ext cx="253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.</a:t>
            </a:r>
            <a:endParaRPr lang="en-US" sz="2000" b="1" dirty="0"/>
          </a:p>
        </p:txBody>
      </p:sp>
      <p:cxnSp>
        <p:nvCxnSpPr>
          <p:cNvPr id="86" name="Straight Connector 85"/>
          <p:cNvCxnSpPr/>
          <p:nvPr/>
        </p:nvCxnSpPr>
        <p:spPr bwMode="auto">
          <a:xfrm>
            <a:off x="4457958" y="5271069"/>
            <a:ext cx="0" cy="69753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 bwMode="auto">
          <a:xfrm flipV="1">
            <a:off x="4457958" y="5968602"/>
            <a:ext cx="2386800" cy="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Rectangle 87"/>
          <p:cNvSpPr/>
          <p:nvPr/>
        </p:nvSpPr>
        <p:spPr bwMode="auto">
          <a:xfrm>
            <a:off x="496816" y="4457005"/>
            <a:ext cx="184583" cy="893400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800" b="1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PC</a:t>
            </a:r>
            <a:endParaRPr lang="zh-CN" altLang="en-US" sz="800" b="1" dirty="0">
              <a:solidFill>
                <a:schemeClr val="tx1"/>
              </a:solidFill>
              <a:latin typeface="Arial" pitchFamily="34" charset="0"/>
              <a:ea typeface="宋体" pitchFamily="2" charset="-122"/>
            </a:endParaRPr>
          </a:p>
        </p:txBody>
      </p:sp>
      <p:cxnSp>
        <p:nvCxnSpPr>
          <p:cNvPr id="89" name="Straight Arrow Connector 88"/>
          <p:cNvCxnSpPr/>
          <p:nvPr/>
        </p:nvCxnSpPr>
        <p:spPr bwMode="auto">
          <a:xfrm>
            <a:off x="686799" y="4917936"/>
            <a:ext cx="350674" cy="1215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90" name="Rectangle 89"/>
          <p:cNvSpPr/>
          <p:nvPr/>
        </p:nvSpPr>
        <p:spPr bwMode="auto">
          <a:xfrm>
            <a:off x="1048813" y="4758614"/>
            <a:ext cx="899264" cy="828526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1028253" y="4783756"/>
            <a:ext cx="4555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address</a:t>
            </a:r>
            <a:endParaRPr kumimoji="1" lang="zh-CN" altLang="en-US" sz="600" b="1" dirty="0"/>
          </a:p>
        </p:txBody>
      </p:sp>
      <p:sp>
        <p:nvSpPr>
          <p:cNvPr id="92" name="TextBox 91"/>
          <p:cNvSpPr txBox="1"/>
          <p:nvPr/>
        </p:nvSpPr>
        <p:spPr>
          <a:xfrm>
            <a:off x="1041975" y="5310140"/>
            <a:ext cx="574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</a:t>
            </a:r>
          </a:p>
          <a:p>
            <a:r>
              <a:rPr kumimoji="1" lang="en-US" altLang="zh-CN" sz="600" b="1" dirty="0"/>
              <a:t>memory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1373880" y="5046813"/>
            <a:ext cx="574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600" b="1" dirty="0"/>
              <a:t>instruction</a:t>
            </a:r>
          </a:p>
          <a:p>
            <a:pPr algn="r"/>
            <a:r>
              <a:rPr kumimoji="1" lang="en-US" altLang="zh-CN" sz="600" b="1" dirty="0"/>
              <a:t>[31-0]</a:t>
            </a:r>
            <a:endParaRPr kumimoji="1" lang="zh-CN" altLang="en-US" sz="600" b="1" dirty="0"/>
          </a:p>
        </p:txBody>
      </p:sp>
      <p:cxnSp>
        <p:nvCxnSpPr>
          <p:cNvPr id="94" name="Straight Arrow Connector 93"/>
          <p:cNvCxnSpPr/>
          <p:nvPr/>
        </p:nvCxnSpPr>
        <p:spPr bwMode="auto">
          <a:xfrm>
            <a:off x="244280" y="4917936"/>
            <a:ext cx="252536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 bwMode="auto">
          <a:xfrm>
            <a:off x="4413175" y="6097040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 bwMode="auto">
          <a:xfrm>
            <a:off x="1107282" y="1491260"/>
            <a:ext cx="0" cy="30268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7" name="Straight Connector 96"/>
          <p:cNvCxnSpPr/>
          <p:nvPr/>
        </p:nvCxnSpPr>
        <p:spPr bwMode="auto">
          <a:xfrm>
            <a:off x="1107282" y="2046191"/>
            <a:ext cx="0" cy="30268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8" name="Straight Connector 97"/>
          <p:cNvCxnSpPr/>
          <p:nvPr/>
        </p:nvCxnSpPr>
        <p:spPr bwMode="auto">
          <a:xfrm>
            <a:off x="1476966" y="1642605"/>
            <a:ext cx="0" cy="50448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9" name="Straight Connector 98"/>
          <p:cNvCxnSpPr/>
          <p:nvPr/>
        </p:nvCxnSpPr>
        <p:spPr bwMode="auto">
          <a:xfrm flipV="1">
            <a:off x="1107282" y="2147087"/>
            <a:ext cx="369684" cy="20179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0" name="Straight Connector 99"/>
          <p:cNvCxnSpPr/>
          <p:nvPr/>
        </p:nvCxnSpPr>
        <p:spPr bwMode="auto">
          <a:xfrm>
            <a:off x="1107282" y="1491260"/>
            <a:ext cx="369684" cy="15134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1" name="Straight Connector 100"/>
          <p:cNvCxnSpPr/>
          <p:nvPr/>
        </p:nvCxnSpPr>
        <p:spPr bwMode="auto">
          <a:xfrm>
            <a:off x="1107282" y="1793949"/>
            <a:ext cx="164304" cy="100896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2" name="Straight Connector 101"/>
          <p:cNvCxnSpPr/>
          <p:nvPr/>
        </p:nvCxnSpPr>
        <p:spPr bwMode="auto">
          <a:xfrm flipV="1">
            <a:off x="1107282" y="1894846"/>
            <a:ext cx="164304" cy="15134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3" name="TextBox 102"/>
          <p:cNvSpPr txBox="1"/>
          <p:nvPr/>
        </p:nvSpPr>
        <p:spPr>
          <a:xfrm>
            <a:off x="1217555" y="1566932"/>
            <a:ext cx="276999" cy="617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" wrap="square" rtlCol="0">
            <a:spAutoFit/>
          </a:bodyPr>
          <a:lstStyle/>
          <a:p>
            <a:pPr algn="ctr"/>
            <a:r>
              <a:rPr kumimoji="1" lang="en-US" altLang="zh-CN" sz="600" b="1" dirty="0"/>
              <a:t>Adder</a:t>
            </a:r>
          </a:p>
        </p:txBody>
      </p:sp>
      <p:cxnSp>
        <p:nvCxnSpPr>
          <p:cNvPr id="104" name="Straight Arrow Connector 103"/>
          <p:cNvCxnSpPr/>
          <p:nvPr/>
        </p:nvCxnSpPr>
        <p:spPr bwMode="auto">
          <a:xfrm>
            <a:off x="793162" y="1642604"/>
            <a:ext cx="326945" cy="0"/>
          </a:xfrm>
          <a:prstGeom prst="straightConnector1">
            <a:avLst/>
          </a:prstGeom>
          <a:ln w="25400">
            <a:solidFill>
              <a:srgbClr val="0432FF"/>
            </a:solidFill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5" name="Straight Arrow Connector 104"/>
          <p:cNvCxnSpPr/>
          <p:nvPr/>
        </p:nvCxnSpPr>
        <p:spPr bwMode="auto">
          <a:xfrm flipV="1">
            <a:off x="957148" y="2208501"/>
            <a:ext cx="14361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6" name="TextBox 105"/>
          <p:cNvSpPr txBox="1"/>
          <p:nvPr/>
        </p:nvSpPr>
        <p:spPr>
          <a:xfrm>
            <a:off x="793162" y="2128822"/>
            <a:ext cx="226344" cy="184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4</a:t>
            </a:r>
            <a:endParaRPr kumimoji="1" lang="zh-CN" altLang="en-US" sz="600" b="1" dirty="0"/>
          </a:p>
        </p:txBody>
      </p:sp>
      <p:cxnSp>
        <p:nvCxnSpPr>
          <p:cNvPr id="107" name="Straight Arrow Connector 106"/>
          <p:cNvCxnSpPr/>
          <p:nvPr/>
        </p:nvCxnSpPr>
        <p:spPr bwMode="auto">
          <a:xfrm flipV="1">
            <a:off x="6228184" y="2451446"/>
            <a:ext cx="121815" cy="2437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8" name="AutoShape 54"/>
          <p:cNvSpPr>
            <a:spLocks noChangeArrowheads="1"/>
          </p:cNvSpPr>
          <p:nvPr/>
        </p:nvSpPr>
        <p:spPr bwMode="auto">
          <a:xfrm rot="16200000">
            <a:off x="7016259" y="1821538"/>
            <a:ext cx="869413" cy="617319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600" b="1" dirty="0"/>
              <a:t>      </a:t>
            </a:r>
          </a:p>
        </p:txBody>
      </p:sp>
      <p:sp>
        <p:nvSpPr>
          <p:cNvPr id="109" name="AutoShape 55"/>
          <p:cNvSpPr>
            <a:spLocks noChangeArrowheads="1"/>
          </p:cNvSpPr>
          <p:nvPr/>
        </p:nvSpPr>
        <p:spPr bwMode="auto">
          <a:xfrm rot="5400000">
            <a:off x="7000085" y="2074999"/>
            <a:ext cx="431800" cy="142875"/>
          </a:xfrm>
          <a:prstGeom prst="flowChartExtract">
            <a:avLst/>
          </a:pr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600" b="1"/>
          </a:p>
        </p:txBody>
      </p:sp>
      <p:sp>
        <p:nvSpPr>
          <p:cNvPr id="110" name="TextBox 109"/>
          <p:cNvSpPr txBox="1"/>
          <p:nvPr/>
        </p:nvSpPr>
        <p:spPr>
          <a:xfrm>
            <a:off x="7407051" y="1997524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</a:p>
          <a:p>
            <a:r>
              <a:rPr kumimoji="1" lang="en-US" altLang="zh-CN" sz="600" b="1" dirty="0"/>
              <a:t>Result</a:t>
            </a:r>
            <a:endParaRPr kumimoji="1" lang="zh-CN" altLang="en-US" sz="600" b="1" dirty="0"/>
          </a:p>
        </p:txBody>
      </p:sp>
      <p:sp>
        <p:nvSpPr>
          <p:cNvPr id="111" name="TextBox 110"/>
          <p:cNvSpPr txBox="1"/>
          <p:nvPr/>
        </p:nvSpPr>
        <p:spPr>
          <a:xfrm>
            <a:off x="7210396" y="2052597"/>
            <a:ext cx="33374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Add</a:t>
            </a:r>
            <a:endParaRPr kumimoji="1" lang="zh-CN" altLang="en-US" sz="600" b="1" dirty="0"/>
          </a:p>
        </p:txBody>
      </p:sp>
      <p:sp>
        <p:nvSpPr>
          <p:cNvPr id="112" name="Oval 111"/>
          <p:cNvSpPr/>
          <p:nvPr/>
        </p:nvSpPr>
        <p:spPr bwMode="auto">
          <a:xfrm>
            <a:off x="6350001" y="2093407"/>
            <a:ext cx="357319" cy="691638"/>
          </a:xfrm>
          <a:prstGeom prst="ellips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6385912" y="2308658"/>
            <a:ext cx="36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shift</a:t>
            </a:r>
          </a:p>
          <a:p>
            <a:r>
              <a:rPr kumimoji="1" lang="en-US" altLang="zh-CN" sz="600" b="1" dirty="0"/>
              <a:t>left</a:t>
            </a:r>
            <a:r>
              <a:rPr kumimoji="1" lang="zh-CN" altLang="en-US" sz="600" b="1" dirty="0"/>
              <a:t> </a:t>
            </a:r>
            <a:r>
              <a:rPr kumimoji="1" lang="en-US" altLang="zh-CN" sz="600" b="1" dirty="0"/>
              <a:t>2</a:t>
            </a:r>
            <a:endParaRPr kumimoji="1" lang="zh-CN" altLang="en-US" sz="600" b="1" dirty="0"/>
          </a:p>
        </p:txBody>
      </p:sp>
      <p:cxnSp>
        <p:nvCxnSpPr>
          <p:cNvPr id="114" name="Straight Connector 113"/>
          <p:cNvCxnSpPr/>
          <p:nvPr/>
        </p:nvCxnSpPr>
        <p:spPr bwMode="auto">
          <a:xfrm>
            <a:off x="6228184" y="2456252"/>
            <a:ext cx="0" cy="190254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15" name="Straight Arrow Connector 114"/>
          <p:cNvCxnSpPr/>
          <p:nvPr/>
        </p:nvCxnSpPr>
        <p:spPr bwMode="auto">
          <a:xfrm>
            <a:off x="6707318" y="2451446"/>
            <a:ext cx="47141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6" name="Rounded Rectangle 115"/>
          <p:cNvSpPr/>
          <p:nvPr/>
        </p:nvSpPr>
        <p:spPr bwMode="auto">
          <a:xfrm>
            <a:off x="8018830" y="1510275"/>
            <a:ext cx="241018" cy="682697"/>
          </a:xfrm>
          <a:prstGeom prst="roundRect">
            <a:avLst>
              <a:gd name="adj" fmla="val 50000"/>
            </a:avLst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8056724" y="1697270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118" name="TextBox 117"/>
          <p:cNvSpPr txBox="1"/>
          <p:nvPr/>
        </p:nvSpPr>
        <p:spPr>
          <a:xfrm>
            <a:off x="7969419" y="1569825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119" name="TextBox 118"/>
          <p:cNvSpPr txBox="1"/>
          <p:nvPr/>
        </p:nvSpPr>
        <p:spPr>
          <a:xfrm>
            <a:off x="7956376" y="1975934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cxnSp>
        <p:nvCxnSpPr>
          <p:cNvPr id="120" name="Straight Arrow Connector 119"/>
          <p:cNvCxnSpPr/>
          <p:nvPr/>
        </p:nvCxnSpPr>
        <p:spPr bwMode="auto">
          <a:xfrm flipV="1">
            <a:off x="7759625" y="2050517"/>
            <a:ext cx="270000" cy="0"/>
          </a:xfrm>
          <a:prstGeom prst="straightConnector1">
            <a:avLst/>
          </a:prstGeom>
          <a:ln w="12700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 bwMode="auto">
          <a:xfrm>
            <a:off x="1482907" y="1930536"/>
            <a:ext cx="3885804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22" name="Straight Connector 121"/>
          <p:cNvCxnSpPr/>
          <p:nvPr/>
        </p:nvCxnSpPr>
        <p:spPr bwMode="auto">
          <a:xfrm flipV="1">
            <a:off x="5368711" y="1597263"/>
            <a:ext cx="0" cy="33327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23" name="Straight Arrow Connector 122"/>
          <p:cNvCxnSpPr/>
          <p:nvPr/>
        </p:nvCxnSpPr>
        <p:spPr bwMode="auto">
          <a:xfrm>
            <a:off x="5368711" y="1844397"/>
            <a:ext cx="1774279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 bwMode="auto">
          <a:xfrm>
            <a:off x="5368711" y="1608001"/>
            <a:ext cx="2650119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5" name="Delay 124"/>
          <p:cNvSpPr/>
          <p:nvPr/>
        </p:nvSpPr>
        <p:spPr bwMode="auto">
          <a:xfrm>
            <a:off x="7581002" y="2626730"/>
            <a:ext cx="398375" cy="279637"/>
          </a:xfrm>
          <a:prstGeom prst="flowChartDelay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26" name="Rounded Rectangle 125"/>
          <p:cNvSpPr/>
          <p:nvPr/>
        </p:nvSpPr>
        <p:spPr bwMode="auto">
          <a:xfrm>
            <a:off x="8512712" y="1518882"/>
            <a:ext cx="241018" cy="685982"/>
          </a:xfrm>
          <a:prstGeom prst="roundRect">
            <a:avLst>
              <a:gd name="adj" fmla="val 50000"/>
            </a:avLst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8557070" y="1679337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128" name="TextBox 127"/>
          <p:cNvSpPr txBox="1"/>
          <p:nvPr/>
        </p:nvSpPr>
        <p:spPr>
          <a:xfrm>
            <a:off x="8463301" y="1578431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sp>
        <p:nvSpPr>
          <p:cNvPr id="129" name="TextBox 128"/>
          <p:cNvSpPr txBox="1"/>
          <p:nvPr/>
        </p:nvSpPr>
        <p:spPr>
          <a:xfrm>
            <a:off x="8452846" y="1969518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cxnSp>
        <p:nvCxnSpPr>
          <p:cNvPr id="130" name="Straight Arrow Connector 129"/>
          <p:cNvCxnSpPr/>
          <p:nvPr/>
        </p:nvCxnSpPr>
        <p:spPr bwMode="auto">
          <a:xfrm flipV="1">
            <a:off x="8259848" y="2066602"/>
            <a:ext cx="270000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 bwMode="auto">
          <a:xfrm>
            <a:off x="8132108" y="2204864"/>
            <a:ext cx="0" cy="557797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 bwMode="auto">
          <a:xfrm>
            <a:off x="793008" y="1378095"/>
            <a:ext cx="7565340" cy="122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33" name="Straight Connector 132"/>
          <p:cNvCxnSpPr/>
          <p:nvPr/>
        </p:nvCxnSpPr>
        <p:spPr bwMode="auto">
          <a:xfrm flipH="1">
            <a:off x="8358348" y="1390294"/>
            <a:ext cx="0" cy="288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 bwMode="auto">
          <a:xfrm flipV="1">
            <a:off x="7961784" y="2765613"/>
            <a:ext cx="170324" cy="1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 bwMode="auto">
          <a:xfrm flipH="1">
            <a:off x="7322909" y="2847367"/>
            <a:ext cx="258095" cy="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6" name="TextBox 135"/>
          <p:cNvSpPr txBox="1"/>
          <p:nvPr/>
        </p:nvSpPr>
        <p:spPr>
          <a:xfrm>
            <a:off x="2204065" y="1384260"/>
            <a:ext cx="12490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/>
              <a:t>PC[31-28]Instruction[25-0]00</a:t>
            </a:r>
            <a:endParaRPr lang="en-US" sz="600" b="1" dirty="0"/>
          </a:p>
        </p:txBody>
      </p:sp>
      <p:cxnSp>
        <p:nvCxnSpPr>
          <p:cNvPr id="137" name="Straight Connector 136"/>
          <p:cNvCxnSpPr/>
          <p:nvPr/>
        </p:nvCxnSpPr>
        <p:spPr bwMode="auto">
          <a:xfrm flipH="1" flipV="1">
            <a:off x="7173549" y="2718573"/>
            <a:ext cx="412459" cy="1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 bwMode="auto">
          <a:xfrm>
            <a:off x="7177723" y="2718573"/>
            <a:ext cx="0" cy="199847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 bwMode="auto">
          <a:xfrm flipH="1">
            <a:off x="6661319" y="2918420"/>
            <a:ext cx="512230" cy="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0" name="TextBox 139"/>
          <p:cNvSpPr txBox="1"/>
          <p:nvPr/>
        </p:nvSpPr>
        <p:spPr>
          <a:xfrm>
            <a:off x="7348404" y="2983262"/>
            <a:ext cx="3626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>
                <a:solidFill>
                  <a:srgbClr val="FF0000"/>
                </a:solidFill>
              </a:rPr>
              <a:t>Zero</a:t>
            </a:r>
            <a:endParaRPr lang="en-US" sz="600" b="1">
              <a:solidFill>
                <a:srgbClr val="FF0000"/>
              </a:solidFill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6594831" y="2904610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Branch</a:t>
            </a:r>
            <a:endParaRPr lang="en-US" sz="600" b="1" dirty="0">
              <a:solidFill>
                <a:srgbClr val="FF0000"/>
              </a:solidFill>
            </a:endParaRPr>
          </a:p>
        </p:txBody>
      </p:sp>
      <p:cxnSp>
        <p:nvCxnSpPr>
          <p:cNvPr id="142" name="Straight Connector 141"/>
          <p:cNvCxnSpPr/>
          <p:nvPr/>
        </p:nvCxnSpPr>
        <p:spPr bwMode="auto">
          <a:xfrm>
            <a:off x="8646291" y="2196157"/>
            <a:ext cx="0" cy="152723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3" name="TextBox 142"/>
          <p:cNvSpPr txBox="1"/>
          <p:nvPr/>
        </p:nvSpPr>
        <p:spPr>
          <a:xfrm>
            <a:off x="8463157" y="2303627"/>
            <a:ext cx="3738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Jump</a:t>
            </a:r>
            <a:endParaRPr lang="en-US" sz="600" b="1" dirty="0">
              <a:solidFill>
                <a:srgbClr val="FF0000"/>
              </a:solidFill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3556199" y="173825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/>
              <a:t>32</a:t>
            </a:r>
            <a:endParaRPr lang="en-US" sz="600" b="1"/>
          </a:p>
        </p:txBody>
      </p:sp>
      <p:cxnSp>
        <p:nvCxnSpPr>
          <p:cNvPr id="145" name="Straight Connector 144"/>
          <p:cNvCxnSpPr/>
          <p:nvPr/>
        </p:nvCxnSpPr>
        <p:spPr bwMode="auto">
          <a:xfrm flipV="1">
            <a:off x="793008" y="1378095"/>
            <a:ext cx="0" cy="354416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 bwMode="auto">
          <a:xfrm flipV="1">
            <a:off x="8739068" y="1779832"/>
            <a:ext cx="227434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 bwMode="auto">
          <a:xfrm flipV="1">
            <a:off x="8966502" y="1196752"/>
            <a:ext cx="0" cy="58308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 bwMode="auto">
          <a:xfrm flipH="1">
            <a:off x="244280" y="1196752"/>
            <a:ext cx="8722222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 bwMode="auto">
          <a:xfrm>
            <a:off x="244280" y="1196752"/>
            <a:ext cx="0" cy="371703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 bwMode="auto">
          <a:xfrm>
            <a:off x="8358348" y="1679337"/>
            <a:ext cx="1440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1" name="TextBox 150"/>
          <p:cNvSpPr txBox="1"/>
          <p:nvPr/>
        </p:nvSpPr>
        <p:spPr>
          <a:xfrm>
            <a:off x="2067091" y="4913106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2" name="TextBox 151"/>
          <p:cNvSpPr txBox="1"/>
          <p:nvPr/>
        </p:nvSpPr>
        <p:spPr>
          <a:xfrm>
            <a:off x="2066563" y="4297139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3" name="TextBox 152"/>
          <p:cNvSpPr txBox="1"/>
          <p:nvPr/>
        </p:nvSpPr>
        <p:spPr>
          <a:xfrm>
            <a:off x="2067331" y="5332442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4" name="TextBox 153"/>
          <p:cNvSpPr txBox="1"/>
          <p:nvPr/>
        </p:nvSpPr>
        <p:spPr>
          <a:xfrm>
            <a:off x="2067519" y="4622133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5" name="TextBox 154"/>
          <p:cNvSpPr txBox="1"/>
          <p:nvPr/>
        </p:nvSpPr>
        <p:spPr>
          <a:xfrm>
            <a:off x="2074441" y="1102190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156" name="Straight Connector 155"/>
          <p:cNvCxnSpPr/>
          <p:nvPr/>
        </p:nvCxnSpPr>
        <p:spPr bwMode="auto">
          <a:xfrm>
            <a:off x="3599904" y="1844824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 bwMode="auto">
          <a:xfrm>
            <a:off x="4776783" y="4358794"/>
            <a:ext cx="1451401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8" name="TextBox 157"/>
          <p:cNvSpPr txBox="1"/>
          <p:nvPr/>
        </p:nvSpPr>
        <p:spPr>
          <a:xfrm>
            <a:off x="4667430" y="5373403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159" name="Straight Connector 158"/>
          <p:cNvCxnSpPr/>
          <p:nvPr/>
        </p:nvCxnSpPr>
        <p:spPr bwMode="auto">
          <a:xfrm flipV="1">
            <a:off x="6252643" y="4852619"/>
            <a:ext cx="1083013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0" name="Straight Connector 159"/>
          <p:cNvCxnSpPr/>
          <p:nvPr/>
        </p:nvCxnSpPr>
        <p:spPr bwMode="auto">
          <a:xfrm flipV="1">
            <a:off x="7335656" y="2847365"/>
            <a:ext cx="0" cy="201735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2" name="Straight Arrow Connector 161"/>
          <p:cNvCxnSpPr/>
          <p:nvPr/>
        </p:nvCxnSpPr>
        <p:spPr bwMode="auto">
          <a:xfrm>
            <a:off x="681399" y="4922255"/>
            <a:ext cx="346609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432FF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5" name="Straight Connector 164"/>
          <p:cNvCxnSpPr/>
          <p:nvPr/>
        </p:nvCxnSpPr>
        <p:spPr bwMode="auto">
          <a:xfrm flipV="1">
            <a:off x="803954" y="1637971"/>
            <a:ext cx="0" cy="3275135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7" name="TextBox 166"/>
          <p:cNvSpPr txBox="1"/>
          <p:nvPr/>
        </p:nvSpPr>
        <p:spPr>
          <a:xfrm>
            <a:off x="2806838" y="5900456"/>
            <a:ext cx="43473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u="sng" dirty="0">
                <a:solidFill>
                  <a:srgbClr val="0432FF"/>
                </a:solidFill>
              </a:rPr>
              <a:t>&lt;</a:t>
            </a:r>
            <a:r>
              <a:rPr lang="en-US" sz="600" b="1" u="sng" dirty="0" err="1">
                <a:solidFill>
                  <a:srgbClr val="0432FF"/>
                </a:solidFill>
              </a:rPr>
              <a:t>prev</a:t>
            </a:r>
            <a:r>
              <a:rPr lang="en-US" sz="600" b="1" u="sng" dirty="0">
                <a:solidFill>
                  <a:srgbClr val="0432FF"/>
                </a:solidFill>
              </a:rPr>
              <a:t>&gt;</a:t>
            </a:r>
          </a:p>
        </p:txBody>
      </p:sp>
      <p:sp>
        <p:nvSpPr>
          <p:cNvPr id="168" name="TextBox 167"/>
          <p:cNvSpPr txBox="1"/>
          <p:nvPr/>
        </p:nvSpPr>
        <p:spPr>
          <a:xfrm>
            <a:off x="7137759" y="6486616"/>
            <a:ext cx="43473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u="sng" dirty="0">
                <a:solidFill>
                  <a:srgbClr val="0432FF"/>
                </a:solidFill>
              </a:rPr>
              <a:t>&lt;</a:t>
            </a:r>
            <a:r>
              <a:rPr lang="en-US" sz="600" b="1" u="sng" dirty="0" err="1">
                <a:solidFill>
                  <a:srgbClr val="0432FF"/>
                </a:solidFill>
              </a:rPr>
              <a:t>prev</a:t>
            </a:r>
            <a:r>
              <a:rPr lang="en-US" sz="600" b="1" u="sng" dirty="0">
                <a:solidFill>
                  <a:srgbClr val="0432FF"/>
                </a:solidFill>
              </a:rPr>
              <a:t>&gt;</a:t>
            </a:r>
          </a:p>
        </p:txBody>
      </p:sp>
      <p:sp>
        <p:nvSpPr>
          <p:cNvPr id="169" name="TextBox 168"/>
          <p:cNvSpPr txBox="1"/>
          <p:nvPr/>
        </p:nvSpPr>
        <p:spPr>
          <a:xfrm>
            <a:off x="8255629" y="4769918"/>
            <a:ext cx="43473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u="sng" dirty="0">
                <a:solidFill>
                  <a:srgbClr val="0432FF"/>
                </a:solidFill>
              </a:rPr>
              <a:t>&lt;</a:t>
            </a:r>
            <a:r>
              <a:rPr lang="en-US" sz="600" b="1" u="sng" dirty="0" err="1">
                <a:solidFill>
                  <a:srgbClr val="0432FF"/>
                </a:solidFill>
              </a:rPr>
              <a:t>prev</a:t>
            </a:r>
            <a:r>
              <a:rPr lang="en-US" sz="600" b="1" u="sng" dirty="0">
                <a:solidFill>
                  <a:srgbClr val="0432FF"/>
                </a:solidFill>
              </a:rPr>
              <a:t>&gt;</a:t>
            </a:r>
          </a:p>
        </p:txBody>
      </p:sp>
      <p:sp>
        <p:nvSpPr>
          <p:cNvPr id="170" name="TextBox 169"/>
          <p:cNvSpPr txBox="1"/>
          <p:nvPr/>
        </p:nvSpPr>
        <p:spPr>
          <a:xfrm>
            <a:off x="7137759" y="4818069"/>
            <a:ext cx="43473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u="sng" dirty="0">
                <a:solidFill>
                  <a:srgbClr val="0432FF"/>
                </a:solidFill>
              </a:rPr>
              <a:t>&lt;</a:t>
            </a:r>
            <a:r>
              <a:rPr lang="en-US" sz="600" b="1" u="sng" dirty="0" err="1">
                <a:solidFill>
                  <a:srgbClr val="0432FF"/>
                </a:solidFill>
              </a:rPr>
              <a:t>prev</a:t>
            </a:r>
            <a:r>
              <a:rPr lang="en-US" sz="600" b="1" u="sng" dirty="0">
                <a:solidFill>
                  <a:srgbClr val="0432FF"/>
                </a:solidFill>
              </a:rPr>
              <a:t>&gt;</a:t>
            </a:r>
          </a:p>
        </p:txBody>
      </p:sp>
      <p:sp>
        <p:nvSpPr>
          <p:cNvPr id="172" name="TextBox 171"/>
          <p:cNvSpPr txBox="1"/>
          <p:nvPr/>
        </p:nvSpPr>
        <p:spPr>
          <a:xfrm>
            <a:off x="4919135" y="4688795"/>
            <a:ext cx="43473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u="sng" dirty="0">
                <a:solidFill>
                  <a:srgbClr val="0432FF"/>
                </a:solidFill>
              </a:rPr>
              <a:t>&lt;</a:t>
            </a:r>
            <a:r>
              <a:rPr lang="en-US" sz="600" b="1" u="sng" dirty="0" err="1">
                <a:solidFill>
                  <a:srgbClr val="0432FF"/>
                </a:solidFill>
              </a:rPr>
              <a:t>prev</a:t>
            </a:r>
            <a:r>
              <a:rPr lang="en-US" sz="600" b="1" u="sng" dirty="0">
                <a:solidFill>
                  <a:srgbClr val="0432FF"/>
                </a:solidFill>
              </a:rPr>
              <a:t>&gt;</a:t>
            </a:r>
          </a:p>
        </p:txBody>
      </p:sp>
      <p:sp>
        <p:nvSpPr>
          <p:cNvPr id="173" name="TextBox 172"/>
          <p:cNvSpPr txBox="1"/>
          <p:nvPr/>
        </p:nvSpPr>
        <p:spPr>
          <a:xfrm>
            <a:off x="3532811" y="4071504"/>
            <a:ext cx="43473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u="sng" dirty="0">
                <a:solidFill>
                  <a:srgbClr val="0432FF"/>
                </a:solidFill>
              </a:rPr>
              <a:t>&lt;</a:t>
            </a:r>
            <a:r>
              <a:rPr lang="en-US" sz="600" b="1" u="sng" dirty="0" err="1">
                <a:solidFill>
                  <a:srgbClr val="0432FF"/>
                </a:solidFill>
              </a:rPr>
              <a:t>prev</a:t>
            </a:r>
            <a:r>
              <a:rPr lang="en-US" sz="600" b="1" u="sng" dirty="0">
                <a:solidFill>
                  <a:srgbClr val="0432FF"/>
                </a:solidFill>
              </a:rPr>
              <a:t>&gt;</a:t>
            </a:r>
          </a:p>
        </p:txBody>
      </p:sp>
      <p:sp>
        <p:nvSpPr>
          <p:cNvPr id="174" name="TextBox 173"/>
          <p:cNvSpPr txBox="1"/>
          <p:nvPr/>
        </p:nvSpPr>
        <p:spPr>
          <a:xfrm>
            <a:off x="5777097" y="4157168"/>
            <a:ext cx="43473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u="sng" dirty="0">
                <a:solidFill>
                  <a:srgbClr val="0432FF"/>
                </a:solidFill>
              </a:rPr>
              <a:t>&lt;</a:t>
            </a:r>
            <a:r>
              <a:rPr lang="en-US" sz="600" b="1" u="sng" dirty="0" err="1">
                <a:solidFill>
                  <a:srgbClr val="0432FF"/>
                </a:solidFill>
              </a:rPr>
              <a:t>prev</a:t>
            </a:r>
            <a:r>
              <a:rPr lang="en-US" sz="600" b="1" u="sng" dirty="0">
                <a:solidFill>
                  <a:srgbClr val="0432FF"/>
                </a:solidFill>
              </a:rPr>
              <a:t>&gt;</a:t>
            </a:r>
          </a:p>
        </p:txBody>
      </p:sp>
      <p:sp>
        <p:nvSpPr>
          <p:cNvPr id="175" name="TextBox 174"/>
          <p:cNvSpPr txBox="1"/>
          <p:nvPr/>
        </p:nvSpPr>
        <p:spPr>
          <a:xfrm>
            <a:off x="6596653" y="3044365"/>
            <a:ext cx="43473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u="sng" dirty="0">
                <a:solidFill>
                  <a:srgbClr val="0432FF"/>
                </a:solidFill>
              </a:rPr>
              <a:t>&lt;</a:t>
            </a:r>
            <a:r>
              <a:rPr lang="en-US" sz="600" b="1" u="sng" dirty="0" err="1">
                <a:solidFill>
                  <a:srgbClr val="0432FF"/>
                </a:solidFill>
              </a:rPr>
              <a:t>prev</a:t>
            </a:r>
            <a:r>
              <a:rPr lang="en-US" sz="600" b="1" u="sng" dirty="0">
                <a:solidFill>
                  <a:srgbClr val="0432FF"/>
                </a:solidFill>
              </a:rPr>
              <a:t>&gt;</a:t>
            </a:r>
          </a:p>
        </p:txBody>
      </p:sp>
      <p:sp>
        <p:nvSpPr>
          <p:cNvPr id="176" name="TextBox 175"/>
          <p:cNvSpPr txBox="1"/>
          <p:nvPr/>
        </p:nvSpPr>
        <p:spPr>
          <a:xfrm>
            <a:off x="8430348" y="2399443"/>
            <a:ext cx="43473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u="sng" dirty="0">
                <a:solidFill>
                  <a:srgbClr val="0432FF"/>
                </a:solidFill>
              </a:rPr>
              <a:t>&lt;</a:t>
            </a:r>
            <a:r>
              <a:rPr lang="en-US" sz="600" b="1" u="sng" dirty="0" err="1">
                <a:solidFill>
                  <a:srgbClr val="0432FF"/>
                </a:solidFill>
              </a:rPr>
              <a:t>prev</a:t>
            </a:r>
            <a:r>
              <a:rPr lang="en-US" sz="600" b="1" u="sng" dirty="0">
                <a:solidFill>
                  <a:srgbClr val="0432FF"/>
                </a:solid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0268495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算术逻辑运算指令的控制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32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4641589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2181595" y="4897977"/>
            <a:ext cx="1188000" cy="1066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 bwMode="auto">
          <a:xfrm>
            <a:off x="2174435" y="5610273"/>
            <a:ext cx="745689" cy="1893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Line 16"/>
          <p:cNvSpPr>
            <a:spLocks noChangeShapeType="1"/>
          </p:cNvSpPr>
          <p:nvPr/>
        </p:nvSpPr>
        <p:spPr bwMode="auto">
          <a:xfrm flipV="1">
            <a:off x="4255346" y="5262102"/>
            <a:ext cx="720642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sp>
        <p:nvSpPr>
          <p:cNvPr id="10" name="Line 16"/>
          <p:cNvSpPr>
            <a:spLocks noChangeShapeType="1"/>
          </p:cNvSpPr>
          <p:nvPr/>
        </p:nvSpPr>
        <p:spPr bwMode="auto">
          <a:xfrm flipV="1">
            <a:off x="4246822" y="4655537"/>
            <a:ext cx="1315173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grpSp>
        <p:nvGrpSpPr>
          <p:cNvPr id="11" name="Group 10"/>
          <p:cNvGrpSpPr/>
          <p:nvPr/>
        </p:nvGrpSpPr>
        <p:grpSpPr>
          <a:xfrm>
            <a:off x="3328961" y="4222865"/>
            <a:ext cx="980692" cy="1165300"/>
            <a:chOff x="3901136" y="3847876"/>
            <a:chExt cx="980692" cy="1165300"/>
          </a:xfrm>
        </p:grpSpPr>
        <p:sp>
          <p:nvSpPr>
            <p:cNvPr id="12" name="Rectangle 11"/>
            <p:cNvSpPr/>
            <p:nvPr/>
          </p:nvSpPr>
          <p:spPr bwMode="auto">
            <a:xfrm>
              <a:off x="3939516" y="4137448"/>
              <a:ext cx="879481" cy="867994"/>
            </a:xfrm>
            <a:prstGeom prst="rect">
              <a:avLst/>
            </a:prstGeom>
            <a:ln w="12700"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600" b="1" dirty="0">
                  <a:latin typeface="Arial" pitchFamily="34" charset="0"/>
                  <a:ea typeface="宋体" pitchFamily="2" charset="-122"/>
                </a:rPr>
                <a:t>         </a:t>
              </a:r>
              <a:r>
                <a:rPr lang="en-US" altLang="zh-CN" sz="600" b="1" dirty="0">
                  <a:latin typeface="Arial" pitchFamily="34" charset="0"/>
                  <a:ea typeface="宋体" pitchFamily="2" charset="-122"/>
                </a:rPr>
                <a:t>Registers</a:t>
              </a:r>
              <a:endParaRPr kumimoji="0" lang="zh-CN" altLang="en-US" sz="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912338" y="4133115"/>
              <a:ext cx="5052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register1</a:t>
              </a:r>
              <a:endParaRPr kumimoji="1" lang="zh-CN" altLang="en-US" sz="60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906804" y="4304129"/>
              <a:ext cx="5052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register2</a:t>
              </a:r>
              <a:endParaRPr kumimoji="1" lang="zh-CN" altLang="en-US" sz="6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01136" y="4653136"/>
              <a:ext cx="975495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600" b="1" dirty="0"/>
                <a:t>write</a:t>
              </a:r>
              <a:r>
                <a:rPr kumimoji="1" lang="zh-CN" altLang="en-US" sz="600" b="1" dirty="0"/>
                <a:t> </a:t>
              </a:r>
              <a:r>
                <a:rPr kumimoji="1" lang="en-US" altLang="zh-CN" sz="600" b="1" dirty="0"/>
                <a:t>register</a:t>
              </a:r>
              <a:endParaRPr kumimoji="1" lang="zh-CN" altLang="en-US" sz="6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901136" y="4797152"/>
              <a:ext cx="975495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600" b="1" dirty="0"/>
                <a:t>write</a:t>
              </a:r>
              <a:r>
                <a:rPr kumimoji="1" lang="zh-CN" altLang="en-US" sz="600" b="1" dirty="0"/>
                <a:t> </a:t>
              </a:r>
              <a:r>
                <a:rPr kumimoji="1" lang="en-US" altLang="zh-CN" sz="600" b="1" dirty="0"/>
                <a:t>data</a:t>
              </a:r>
              <a:endParaRPr kumimoji="1" lang="zh-CN" altLang="en-US" sz="6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499992" y="4184810"/>
              <a:ext cx="3818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data1</a:t>
              </a:r>
              <a:endParaRPr kumimoji="1" lang="zh-CN" altLang="en-US" sz="6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499992" y="4736177"/>
              <a:ext cx="3818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data2</a:t>
              </a:r>
              <a:endParaRPr kumimoji="1" lang="zh-CN" altLang="en-US" sz="6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087312" y="3847876"/>
              <a:ext cx="53732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 err="1">
                  <a:solidFill>
                    <a:srgbClr val="FF0000"/>
                  </a:solidFill>
                </a:rPr>
                <a:t>RegWrite</a:t>
              </a:r>
              <a:endParaRPr kumimoji="1" lang="zh-CN" altLang="en-US" sz="6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 bwMode="auto">
            <a:xfrm flipV="1">
              <a:off x="4355976" y="3995962"/>
              <a:ext cx="0" cy="144016"/>
            </a:xfrm>
            <a:prstGeom prst="line">
              <a:avLst/>
            </a:prstGeom>
            <a:ln w="1270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1" name="Straight Connector 20"/>
          <p:cNvCxnSpPr/>
          <p:nvPr/>
        </p:nvCxnSpPr>
        <p:spPr bwMode="auto">
          <a:xfrm>
            <a:off x="2179774" y="1369326"/>
            <a:ext cx="1" cy="484183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 bwMode="auto">
          <a:xfrm flipH="1" flipV="1">
            <a:off x="1940658" y="5183944"/>
            <a:ext cx="254169" cy="289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126842" y="6040402"/>
            <a:ext cx="79220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/>
              <a:t>instruction[15-0</a:t>
            </a:r>
            <a:r>
              <a:rPr kumimoji="1" lang="en-US" altLang="zh-CN" sz="600" b="1" dirty="0"/>
              <a:t>]</a:t>
            </a:r>
            <a:endParaRPr kumimoji="1" lang="zh-CN" altLang="en-US" sz="6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2128191" y="4369764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instruction[25-21]</a:t>
            </a:r>
            <a:endParaRPr kumimoji="1" lang="zh-CN" altLang="en-US" sz="6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2131425" y="4684801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instruction[20-16]</a:t>
            </a:r>
            <a:endParaRPr kumimoji="1" lang="zh-CN" altLang="en-US" sz="6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2123728" y="5391212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instruction[15-11]</a:t>
            </a:r>
            <a:endParaRPr kumimoji="1" lang="zh-CN" altLang="en-US" sz="600" b="1" dirty="0"/>
          </a:p>
        </p:txBody>
      </p:sp>
      <p:sp>
        <p:nvSpPr>
          <p:cNvPr id="27" name="AutoShape 54"/>
          <p:cNvSpPr>
            <a:spLocks noChangeArrowheads="1"/>
          </p:cNvSpPr>
          <p:nvPr/>
        </p:nvSpPr>
        <p:spPr bwMode="auto">
          <a:xfrm rot="16200000">
            <a:off x="5212253" y="4764441"/>
            <a:ext cx="1393906" cy="694422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600" b="1" dirty="0"/>
              <a:t>      </a:t>
            </a:r>
          </a:p>
        </p:txBody>
      </p:sp>
      <p:sp>
        <p:nvSpPr>
          <p:cNvPr id="28" name="AutoShape 55"/>
          <p:cNvSpPr>
            <a:spLocks noChangeArrowheads="1"/>
          </p:cNvSpPr>
          <p:nvPr/>
        </p:nvSpPr>
        <p:spPr bwMode="auto">
          <a:xfrm rot="5400000">
            <a:off x="5417533" y="5058247"/>
            <a:ext cx="431800" cy="142875"/>
          </a:xfrm>
          <a:prstGeom prst="flowChartExtract">
            <a:avLst/>
          </a:pr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600" b="1"/>
          </a:p>
        </p:txBody>
      </p:sp>
      <p:sp>
        <p:nvSpPr>
          <p:cNvPr id="29" name="Line 16"/>
          <p:cNvSpPr>
            <a:spLocks noChangeShapeType="1"/>
          </p:cNvSpPr>
          <p:nvPr/>
        </p:nvSpPr>
        <p:spPr bwMode="auto">
          <a:xfrm>
            <a:off x="6239300" y="5248881"/>
            <a:ext cx="578249" cy="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cxnSp>
        <p:nvCxnSpPr>
          <p:cNvPr id="30" name="Straight Connector 29"/>
          <p:cNvCxnSpPr/>
          <p:nvPr/>
        </p:nvCxnSpPr>
        <p:spPr bwMode="auto">
          <a:xfrm>
            <a:off x="6022503" y="4514593"/>
            <a:ext cx="0" cy="146339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761336" y="4358794"/>
            <a:ext cx="48923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ALU</a:t>
            </a:r>
            <a:r>
              <a:rPr kumimoji="1" lang="zh-CN" altLang="en-US" sz="6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600" b="1" dirty="0">
                <a:solidFill>
                  <a:srgbClr val="FF0000"/>
                </a:solidFill>
              </a:rPr>
              <a:t>Op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875409" y="5052332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</a:p>
          <a:p>
            <a:r>
              <a:rPr kumimoji="1" lang="en-US" altLang="zh-CN" sz="600" b="1" dirty="0"/>
              <a:t>Result</a:t>
            </a:r>
            <a:endParaRPr kumimoji="1" lang="zh-CN" altLang="en-US" sz="6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5742421" y="4965990"/>
            <a:ext cx="35618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  <a:endParaRPr kumimoji="1" lang="zh-CN" altLang="en-US" sz="6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5909711" y="4864720"/>
            <a:ext cx="3626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Zero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35" name="Straight Connector 34"/>
          <p:cNvCxnSpPr/>
          <p:nvPr/>
        </p:nvCxnSpPr>
        <p:spPr bwMode="auto">
          <a:xfrm>
            <a:off x="8831846" y="5521793"/>
            <a:ext cx="0" cy="1219575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 bwMode="auto">
          <a:xfrm flipH="1">
            <a:off x="3216995" y="6741368"/>
            <a:ext cx="5614851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 bwMode="auto">
          <a:xfrm flipH="1" flipV="1">
            <a:off x="3223873" y="5318708"/>
            <a:ext cx="0" cy="142266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Rounded Rectangle 37"/>
          <p:cNvSpPr/>
          <p:nvPr/>
        </p:nvSpPr>
        <p:spPr bwMode="auto">
          <a:xfrm>
            <a:off x="4981468" y="5080164"/>
            <a:ext cx="283859" cy="796476"/>
          </a:xfrm>
          <a:prstGeom prst="roundRect">
            <a:avLst>
              <a:gd name="adj" fmla="val 50000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39" name="Line 16"/>
          <p:cNvSpPr>
            <a:spLocks noChangeShapeType="1"/>
          </p:cNvSpPr>
          <p:nvPr/>
        </p:nvSpPr>
        <p:spPr bwMode="auto">
          <a:xfrm flipV="1">
            <a:off x="5271810" y="5502743"/>
            <a:ext cx="315439" cy="1599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sp>
        <p:nvSpPr>
          <p:cNvPr id="40" name="TextBox 39"/>
          <p:cNvSpPr txBox="1"/>
          <p:nvPr/>
        </p:nvSpPr>
        <p:spPr>
          <a:xfrm>
            <a:off x="5048316" y="5218616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41" name="TextBox 40"/>
          <p:cNvSpPr txBox="1"/>
          <p:nvPr/>
        </p:nvSpPr>
        <p:spPr>
          <a:xfrm>
            <a:off x="4938727" y="5174088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4942064" y="5542719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cxnSp>
        <p:nvCxnSpPr>
          <p:cNvPr id="43" name="Straight Connector 42"/>
          <p:cNvCxnSpPr/>
          <p:nvPr/>
        </p:nvCxnSpPr>
        <p:spPr bwMode="auto">
          <a:xfrm>
            <a:off x="5132291" y="4970833"/>
            <a:ext cx="1" cy="10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4911972" y="4833010"/>
            <a:ext cx="47641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ALUSrc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45" name="Rounded Rectangle 44"/>
          <p:cNvSpPr/>
          <p:nvPr/>
        </p:nvSpPr>
        <p:spPr bwMode="auto">
          <a:xfrm>
            <a:off x="2911251" y="4956117"/>
            <a:ext cx="236253" cy="756724"/>
          </a:xfrm>
          <a:prstGeom prst="roundRect">
            <a:avLst>
              <a:gd name="adj" fmla="val 50000"/>
            </a:avLst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965003" y="5193050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2897777" y="5131260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chemeClr val="accent3">
                    <a:lumMod val="75000"/>
                  </a:schemeClr>
                </a:solidFill>
              </a:rPr>
              <a:t>0</a:t>
            </a:r>
            <a:endParaRPr kumimoji="1" lang="zh-CN" altLang="en-US" sz="6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909502" y="5497397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chemeClr val="accent3">
                    <a:lumMod val="75000"/>
                  </a:schemeClr>
                </a:solidFill>
              </a:rPr>
              <a:t>1</a:t>
            </a:r>
            <a:endParaRPr kumimoji="1" lang="zh-CN" altLang="en-US" sz="6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49" name="Straight Connector 48"/>
          <p:cNvCxnSpPr/>
          <p:nvPr/>
        </p:nvCxnSpPr>
        <p:spPr bwMode="auto">
          <a:xfrm>
            <a:off x="3019598" y="5704261"/>
            <a:ext cx="1" cy="10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772599" y="5783936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RegDst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51" name="Oval 50"/>
          <p:cNvSpPr/>
          <p:nvPr/>
        </p:nvSpPr>
        <p:spPr bwMode="auto">
          <a:xfrm>
            <a:off x="3829779" y="5732552"/>
            <a:ext cx="495949" cy="89668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859892" y="5935691"/>
            <a:ext cx="49244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700" b="1" dirty="0"/>
              <a:t>sign</a:t>
            </a:r>
          </a:p>
          <a:p>
            <a:pPr algn="ctr"/>
            <a:r>
              <a:rPr kumimoji="1" lang="en-US" altLang="zh-CN" sz="700" b="1" dirty="0"/>
              <a:t>or zero</a:t>
            </a:r>
          </a:p>
          <a:p>
            <a:pPr algn="ctr"/>
            <a:r>
              <a:rPr kumimoji="1" lang="en-US" altLang="zh-CN" sz="700" b="1" dirty="0"/>
              <a:t>extend</a:t>
            </a:r>
            <a:endParaRPr kumimoji="1" lang="zh-CN" altLang="en-US" sz="700" b="1" dirty="0"/>
          </a:p>
        </p:txBody>
      </p:sp>
      <p:cxnSp>
        <p:nvCxnSpPr>
          <p:cNvPr id="53" name="Straight Connector 52"/>
          <p:cNvCxnSpPr/>
          <p:nvPr/>
        </p:nvCxnSpPr>
        <p:spPr bwMode="auto">
          <a:xfrm>
            <a:off x="2673630" y="4899249"/>
            <a:ext cx="0" cy="30993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 bwMode="auto">
          <a:xfrm>
            <a:off x="2671231" y="5197624"/>
            <a:ext cx="241771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 bwMode="auto">
          <a:xfrm flipV="1">
            <a:off x="3223872" y="5312881"/>
            <a:ext cx="156594" cy="6089"/>
          </a:xfrm>
          <a:prstGeom prst="straightConnector1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 bwMode="auto">
          <a:xfrm flipV="1">
            <a:off x="3147504" y="5143809"/>
            <a:ext cx="234000" cy="0"/>
          </a:xfrm>
          <a:prstGeom prst="straightConnector1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 bwMode="auto">
          <a:xfrm flipV="1">
            <a:off x="2179776" y="6202508"/>
            <a:ext cx="1643126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 bwMode="auto">
          <a:xfrm>
            <a:off x="3517717" y="6129154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3491880" y="6001107"/>
            <a:ext cx="2840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/>
              <a:t>16</a:t>
            </a:r>
          </a:p>
        </p:txBody>
      </p:sp>
      <p:cxnSp>
        <p:nvCxnSpPr>
          <p:cNvPr id="60" name="Straight Connector 59"/>
          <p:cNvCxnSpPr/>
          <p:nvPr/>
        </p:nvCxnSpPr>
        <p:spPr bwMode="auto">
          <a:xfrm>
            <a:off x="4329232" y="6201163"/>
            <a:ext cx="447551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 bwMode="auto">
          <a:xfrm flipV="1">
            <a:off x="4776783" y="4358794"/>
            <a:ext cx="0" cy="184995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 bwMode="auto">
          <a:xfrm flipH="1">
            <a:off x="4776783" y="5650744"/>
            <a:ext cx="199205" cy="0"/>
          </a:xfrm>
          <a:prstGeom prst="line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4384649" y="6032069"/>
            <a:ext cx="2840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 dirty="0"/>
              <a:t>32</a:t>
            </a:r>
          </a:p>
        </p:txBody>
      </p:sp>
      <p:sp>
        <p:nvSpPr>
          <p:cNvPr id="64" name="Rectangle 63"/>
          <p:cNvSpPr/>
          <p:nvPr/>
        </p:nvSpPr>
        <p:spPr bwMode="auto">
          <a:xfrm>
            <a:off x="6826495" y="5137084"/>
            <a:ext cx="1069394" cy="1038215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600" b="1" dirty="0">
                <a:latin typeface="Arial" pitchFamily="34" charset="0"/>
                <a:ea typeface="宋体" pitchFamily="2" charset="-122"/>
              </a:rPr>
              <a:t>Data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Memory</a:t>
            </a:r>
            <a:endParaRPr kumimoji="0" lang="zh-CN" altLang="en-US" sz="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784889" y="5174088"/>
            <a:ext cx="47481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/>
              <a:t>Address</a:t>
            </a:r>
            <a:endParaRPr kumimoji="1" lang="zh-CN" altLang="en-US" sz="6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6805587" y="5762404"/>
            <a:ext cx="9754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600" b="1"/>
              <a:t>write</a:t>
            </a:r>
          </a:p>
          <a:p>
            <a:r>
              <a:rPr kumimoji="1" lang="en-US" altLang="zh-CN" sz="600" b="1" dirty="0"/>
              <a:t>data</a:t>
            </a:r>
            <a:endParaRPr kumimoji="1" lang="zh-CN" altLang="en-US" sz="6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556279" y="5255799"/>
            <a:ext cx="3465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data</a:t>
            </a:r>
            <a:endParaRPr kumimoji="1" lang="zh-CN" altLang="en-US" sz="600" b="1" dirty="0"/>
          </a:p>
        </p:txBody>
      </p:sp>
      <p:sp>
        <p:nvSpPr>
          <p:cNvPr id="68" name="Rounded Rectangle 67"/>
          <p:cNvSpPr/>
          <p:nvPr/>
        </p:nvSpPr>
        <p:spPr bwMode="auto">
          <a:xfrm>
            <a:off x="8395605" y="5217332"/>
            <a:ext cx="250686" cy="620048"/>
          </a:xfrm>
          <a:prstGeom prst="roundRect">
            <a:avLst>
              <a:gd name="adj" fmla="val 50000"/>
            </a:avLst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8449357" y="5286256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70" name="TextBox 69"/>
          <p:cNvSpPr txBox="1"/>
          <p:nvPr/>
        </p:nvSpPr>
        <p:spPr>
          <a:xfrm>
            <a:off x="8382131" y="5255799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sp>
        <p:nvSpPr>
          <p:cNvPr id="71" name="TextBox 70"/>
          <p:cNvSpPr txBox="1"/>
          <p:nvPr/>
        </p:nvSpPr>
        <p:spPr>
          <a:xfrm>
            <a:off x="8393856" y="5621936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72" name="Line 16"/>
          <p:cNvSpPr>
            <a:spLocks noChangeShapeType="1"/>
          </p:cNvSpPr>
          <p:nvPr/>
        </p:nvSpPr>
        <p:spPr bwMode="auto">
          <a:xfrm>
            <a:off x="7907918" y="5387520"/>
            <a:ext cx="501982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cxnSp>
        <p:nvCxnSpPr>
          <p:cNvPr id="73" name="Straight Connector 72"/>
          <p:cNvCxnSpPr/>
          <p:nvPr/>
        </p:nvCxnSpPr>
        <p:spPr bwMode="auto">
          <a:xfrm flipH="1">
            <a:off x="7347390" y="5064546"/>
            <a:ext cx="885" cy="72538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7065338" y="4924407"/>
            <a:ext cx="58541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MemWrite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75" name="Straight Connector 74"/>
          <p:cNvCxnSpPr>
            <a:endCxn id="77" idx="2"/>
          </p:cNvCxnSpPr>
          <p:nvPr/>
        </p:nvCxnSpPr>
        <p:spPr bwMode="auto">
          <a:xfrm flipV="1">
            <a:off x="7358047" y="6175299"/>
            <a:ext cx="0" cy="171758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7085390" y="6325297"/>
            <a:ext cx="54534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 err="1">
                <a:solidFill>
                  <a:srgbClr val="FF0000"/>
                </a:solidFill>
              </a:rPr>
              <a:t>MemRead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77" name="Straight Connector 76"/>
          <p:cNvCxnSpPr/>
          <p:nvPr/>
        </p:nvCxnSpPr>
        <p:spPr bwMode="auto">
          <a:xfrm>
            <a:off x="8646291" y="5521793"/>
            <a:ext cx="185555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6397758" y="4982274"/>
            <a:ext cx="253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.</a:t>
            </a:r>
            <a:endParaRPr lang="en-US" sz="2000" b="1"/>
          </a:p>
        </p:txBody>
      </p:sp>
      <p:cxnSp>
        <p:nvCxnSpPr>
          <p:cNvPr id="79" name="Straight Connector 78"/>
          <p:cNvCxnSpPr/>
          <p:nvPr/>
        </p:nvCxnSpPr>
        <p:spPr bwMode="auto">
          <a:xfrm>
            <a:off x="6523287" y="5248881"/>
            <a:ext cx="0" cy="1278196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 bwMode="auto">
          <a:xfrm>
            <a:off x="6523287" y="6530029"/>
            <a:ext cx="1635622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 bwMode="auto">
          <a:xfrm flipV="1">
            <a:off x="8158909" y="5650744"/>
            <a:ext cx="0" cy="876333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 bwMode="auto">
          <a:xfrm>
            <a:off x="8158909" y="5650744"/>
            <a:ext cx="223222" cy="0"/>
          </a:xfrm>
          <a:prstGeom prst="straightConnector1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 bwMode="auto">
          <a:xfrm flipH="1">
            <a:off x="8520948" y="5117528"/>
            <a:ext cx="0" cy="10800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8231445" y="4929910"/>
            <a:ext cx="57900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 err="1">
                <a:solidFill>
                  <a:srgbClr val="FF0000"/>
                </a:solidFill>
              </a:rPr>
              <a:t>MemtoReg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4331160" y="4999925"/>
            <a:ext cx="253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.</a:t>
            </a:r>
            <a:endParaRPr lang="en-US" sz="2000" b="1" dirty="0"/>
          </a:p>
        </p:txBody>
      </p:sp>
      <p:cxnSp>
        <p:nvCxnSpPr>
          <p:cNvPr id="86" name="Straight Connector 85"/>
          <p:cNvCxnSpPr/>
          <p:nvPr/>
        </p:nvCxnSpPr>
        <p:spPr bwMode="auto">
          <a:xfrm>
            <a:off x="4457958" y="5271069"/>
            <a:ext cx="0" cy="69753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 bwMode="auto">
          <a:xfrm flipV="1">
            <a:off x="4457958" y="5968602"/>
            <a:ext cx="2386800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Rectangle 87"/>
          <p:cNvSpPr/>
          <p:nvPr/>
        </p:nvSpPr>
        <p:spPr bwMode="auto">
          <a:xfrm>
            <a:off x="496816" y="4457005"/>
            <a:ext cx="184583" cy="893400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800" b="1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PC</a:t>
            </a:r>
            <a:endParaRPr lang="zh-CN" altLang="en-US" sz="800" b="1" dirty="0">
              <a:solidFill>
                <a:schemeClr val="tx1"/>
              </a:solidFill>
              <a:latin typeface="Arial" pitchFamily="34" charset="0"/>
              <a:ea typeface="宋体" pitchFamily="2" charset="-122"/>
            </a:endParaRPr>
          </a:p>
        </p:txBody>
      </p:sp>
      <p:cxnSp>
        <p:nvCxnSpPr>
          <p:cNvPr id="89" name="Straight Arrow Connector 88"/>
          <p:cNvCxnSpPr/>
          <p:nvPr/>
        </p:nvCxnSpPr>
        <p:spPr bwMode="auto">
          <a:xfrm>
            <a:off x="686799" y="4917936"/>
            <a:ext cx="350674" cy="1215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90" name="Rectangle 89"/>
          <p:cNvSpPr/>
          <p:nvPr/>
        </p:nvSpPr>
        <p:spPr bwMode="auto">
          <a:xfrm>
            <a:off x="1048813" y="4758614"/>
            <a:ext cx="899264" cy="828526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1028253" y="4783756"/>
            <a:ext cx="4555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address</a:t>
            </a:r>
            <a:endParaRPr kumimoji="1" lang="zh-CN" altLang="en-US" sz="600" b="1" dirty="0"/>
          </a:p>
        </p:txBody>
      </p:sp>
      <p:sp>
        <p:nvSpPr>
          <p:cNvPr id="92" name="TextBox 91"/>
          <p:cNvSpPr txBox="1"/>
          <p:nvPr/>
        </p:nvSpPr>
        <p:spPr>
          <a:xfrm>
            <a:off x="1041975" y="5310140"/>
            <a:ext cx="574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</a:t>
            </a:r>
          </a:p>
          <a:p>
            <a:r>
              <a:rPr kumimoji="1" lang="en-US" altLang="zh-CN" sz="600" b="1" dirty="0"/>
              <a:t>memory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1373880" y="5046813"/>
            <a:ext cx="574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600" b="1" dirty="0"/>
              <a:t>instruction</a:t>
            </a:r>
          </a:p>
          <a:p>
            <a:pPr algn="r"/>
            <a:r>
              <a:rPr kumimoji="1" lang="en-US" altLang="zh-CN" sz="600" b="1" dirty="0"/>
              <a:t>[31-0]</a:t>
            </a:r>
            <a:endParaRPr kumimoji="1" lang="zh-CN" altLang="en-US" sz="600" b="1" dirty="0"/>
          </a:p>
        </p:txBody>
      </p:sp>
      <p:cxnSp>
        <p:nvCxnSpPr>
          <p:cNvPr id="94" name="Straight Arrow Connector 93"/>
          <p:cNvCxnSpPr/>
          <p:nvPr/>
        </p:nvCxnSpPr>
        <p:spPr bwMode="auto">
          <a:xfrm>
            <a:off x="244280" y="4917936"/>
            <a:ext cx="252536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 bwMode="auto">
          <a:xfrm>
            <a:off x="4413175" y="6097040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 bwMode="auto">
          <a:xfrm>
            <a:off x="1107282" y="1491260"/>
            <a:ext cx="0" cy="30268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7" name="Straight Connector 96"/>
          <p:cNvCxnSpPr/>
          <p:nvPr/>
        </p:nvCxnSpPr>
        <p:spPr bwMode="auto">
          <a:xfrm>
            <a:off x="1107282" y="2046191"/>
            <a:ext cx="0" cy="30268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8" name="Straight Connector 97"/>
          <p:cNvCxnSpPr/>
          <p:nvPr/>
        </p:nvCxnSpPr>
        <p:spPr bwMode="auto">
          <a:xfrm>
            <a:off x="1476966" y="1642605"/>
            <a:ext cx="0" cy="50448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9" name="Straight Connector 98"/>
          <p:cNvCxnSpPr/>
          <p:nvPr/>
        </p:nvCxnSpPr>
        <p:spPr bwMode="auto">
          <a:xfrm flipV="1">
            <a:off x="1107282" y="2147087"/>
            <a:ext cx="369684" cy="20179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0" name="Straight Connector 99"/>
          <p:cNvCxnSpPr/>
          <p:nvPr/>
        </p:nvCxnSpPr>
        <p:spPr bwMode="auto">
          <a:xfrm>
            <a:off x="1107282" y="1491260"/>
            <a:ext cx="369684" cy="15134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1" name="Straight Connector 100"/>
          <p:cNvCxnSpPr/>
          <p:nvPr/>
        </p:nvCxnSpPr>
        <p:spPr bwMode="auto">
          <a:xfrm>
            <a:off x="1107282" y="1793949"/>
            <a:ext cx="164304" cy="100896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2" name="Straight Connector 101"/>
          <p:cNvCxnSpPr/>
          <p:nvPr/>
        </p:nvCxnSpPr>
        <p:spPr bwMode="auto">
          <a:xfrm flipV="1">
            <a:off x="1107282" y="1894846"/>
            <a:ext cx="164304" cy="15134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3" name="TextBox 102"/>
          <p:cNvSpPr txBox="1"/>
          <p:nvPr/>
        </p:nvSpPr>
        <p:spPr>
          <a:xfrm>
            <a:off x="1217555" y="1566932"/>
            <a:ext cx="276999" cy="617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" wrap="square" rtlCol="0">
            <a:spAutoFit/>
          </a:bodyPr>
          <a:lstStyle/>
          <a:p>
            <a:pPr algn="ctr"/>
            <a:r>
              <a:rPr kumimoji="1" lang="en-US" altLang="zh-CN" sz="600" b="1" dirty="0"/>
              <a:t>Adder</a:t>
            </a:r>
          </a:p>
        </p:txBody>
      </p:sp>
      <p:cxnSp>
        <p:nvCxnSpPr>
          <p:cNvPr id="104" name="Straight Arrow Connector 103"/>
          <p:cNvCxnSpPr/>
          <p:nvPr/>
        </p:nvCxnSpPr>
        <p:spPr bwMode="auto">
          <a:xfrm>
            <a:off x="793162" y="1642604"/>
            <a:ext cx="326945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5" name="Straight Arrow Connector 104"/>
          <p:cNvCxnSpPr/>
          <p:nvPr/>
        </p:nvCxnSpPr>
        <p:spPr bwMode="auto">
          <a:xfrm flipV="1">
            <a:off x="957148" y="2208501"/>
            <a:ext cx="14361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6" name="TextBox 105"/>
          <p:cNvSpPr txBox="1"/>
          <p:nvPr/>
        </p:nvSpPr>
        <p:spPr>
          <a:xfrm>
            <a:off x="793162" y="2128822"/>
            <a:ext cx="226344" cy="184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4</a:t>
            </a:r>
            <a:endParaRPr kumimoji="1" lang="zh-CN" altLang="en-US" sz="600" b="1" dirty="0"/>
          </a:p>
        </p:txBody>
      </p:sp>
      <p:cxnSp>
        <p:nvCxnSpPr>
          <p:cNvPr id="107" name="Straight Arrow Connector 106"/>
          <p:cNvCxnSpPr/>
          <p:nvPr/>
        </p:nvCxnSpPr>
        <p:spPr bwMode="auto">
          <a:xfrm flipV="1">
            <a:off x="6228184" y="2451446"/>
            <a:ext cx="121815" cy="2437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8" name="AutoShape 54"/>
          <p:cNvSpPr>
            <a:spLocks noChangeArrowheads="1"/>
          </p:cNvSpPr>
          <p:nvPr/>
        </p:nvSpPr>
        <p:spPr bwMode="auto">
          <a:xfrm rot="16200000">
            <a:off x="7016259" y="1821538"/>
            <a:ext cx="869413" cy="617319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600" b="1" dirty="0"/>
              <a:t>      </a:t>
            </a:r>
          </a:p>
        </p:txBody>
      </p:sp>
      <p:sp>
        <p:nvSpPr>
          <p:cNvPr id="109" name="AutoShape 55"/>
          <p:cNvSpPr>
            <a:spLocks noChangeArrowheads="1"/>
          </p:cNvSpPr>
          <p:nvPr/>
        </p:nvSpPr>
        <p:spPr bwMode="auto">
          <a:xfrm rot="5400000">
            <a:off x="7000085" y="2074999"/>
            <a:ext cx="431800" cy="142875"/>
          </a:xfrm>
          <a:prstGeom prst="flowChartExtract">
            <a:avLst/>
          </a:pr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600" b="1"/>
          </a:p>
        </p:txBody>
      </p:sp>
      <p:sp>
        <p:nvSpPr>
          <p:cNvPr id="110" name="TextBox 109"/>
          <p:cNvSpPr txBox="1"/>
          <p:nvPr/>
        </p:nvSpPr>
        <p:spPr>
          <a:xfrm>
            <a:off x="7407051" y="1997524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</a:p>
          <a:p>
            <a:r>
              <a:rPr kumimoji="1" lang="en-US" altLang="zh-CN" sz="600" b="1" dirty="0"/>
              <a:t>Result</a:t>
            </a:r>
            <a:endParaRPr kumimoji="1" lang="zh-CN" altLang="en-US" sz="600" b="1" dirty="0"/>
          </a:p>
        </p:txBody>
      </p:sp>
      <p:sp>
        <p:nvSpPr>
          <p:cNvPr id="111" name="TextBox 110"/>
          <p:cNvSpPr txBox="1"/>
          <p:nvPr/>
        </p:nvSpPr>
        <p:spPr>
          <a:xfrm>
            <a:off x="7210396" y="2052597"/>
            <a:ext cx="33374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Add</a:t>
            </a:r>
            <a:endParaRPr kumimoji="1" lang="zh-CN" altLang="en-US" sz="600" b="1" dirty="0"/>
          </a:p>
        </p:txBody>
      </p:sp>
      <p:sp>
        <p:nvSpPr>
          <p:cNvPr id="112" name="Oval 111"/>
          <p:cNvSpPr/>
          <p:nvPr/>
        </p:nvSpPr>
        <p:spPr bwMode="auto">
          <a:xfrm>
            <a:off x="6350001" y="2093407"/>
            <a:ext cx="357319" cy="691638"/>
          </a:xfrm>
          <a:prstGeom prst="ellips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6385912" y="2308658"/>
            <a:ext cx="36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shift</a:t>
            </a:r>
          </a:p>
          <a:p>
            <a:r>
              <a:rPr kumimoji="1" lang="en-US" altLang="zh-CN" sz="600" b="1" dirty="0"/>
              <a:t>left</a:t>
            </a:r>
            <a:r>
              <a:rPr kumimoji="1" lang="zh-CN" altLang="en-US" sz="600" b="1" dirty="0"/>
              <a:t> </a:t>
            </a:r>
            <a:r>
              <a:rPr kumimoji="1" lang="en-US" altLang="zh-CN" sz="600" b="1" dirty="0"/>
              <a:t>2</a:t>
            </a:r>
            <a:endParaRPr kumimoji="1" lang="zh-CN" altLang="en-US" sz="600" b="1" dirty="0"/>
          </a:p>
        </p:txBody>
      </p:sp>
      <p:cxnSp>
        <p:nvCxnSpPr>
          <p:cNvPr id="114" name="Straight Connector 113"/>
          <p:cNvCxnSpPr/>
          <p:nvPr/>
        </p:nvCxnSpPr>
        <p:spPr bwMode="auto">
          <a:xfrm>
            <a:off x="6228184" y="2456252"/>
            <a:ext cx="0" cy="190254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15" name="Straight Arrow Connector 114"/>
          <p:cNvCxnSpPr/>
          <p:nvPr/>
        </p:nvCxnSpPr>
        <p:spPr bwMode="auto">
          <a:xfrm>
            <a:off x="6707318" y="2451446"/>
            <a:ext cx="47141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6" name="Rounded Rectangle 115"/>
          <p:cNvSpPr/>
          <p:nvPr/>
        </p:nvSpPr>
        <p:spPr bwMode="auto">
          <a:xfrm>
            <a:off x="8018830" y="1510275"/>
            <a:ext cx="241018" cy="682697"/>
          </a:xfrm>
          <a:prstGeom prst="roundRect">
            <a:avLst>
              <a:gd name="adj" fmla="val 50000"/>
            </a:avLst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8056724" y="1697270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118" name="TextBox 117"/>
          <p:cNvSpPr txBox="1"/>
          <p:nvPr/>
        </p:nvSpPr>
        <p:spPr>
          <a:xfrm>
            <a:off x="7969419" y="1569825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119" name="TextBox 118"/>
          <p:cNvSpPr txBox="1"/>
          <p:nvPr/>
        </p:nvSpPr>
        <p:spPr>
          <a:xfrm>
            <a:off x="7956376" y="1975934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cxnSp>
        <p:nvCxnSpPr>
          <p:cNvPr id="120" name="Straight Arrow Connector 119"/>
          <p:cNvCxnSpPr/>
          <p:nvPr/>
        </p:nvCxnSpPr>
        <p:spPr bwMode="auto">
          <a:xfrm flipV="1">
            <a:off x="7759625" y="2050517"/>
            <a:ext cx="270000" cy="0"/>
          </a:xfrm>
          <a:prstGeom prst="straightConnector1">
            <a:avLst/>
          </a:prstGeom>
          <a:ln w="12700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 bwMode="auto">
          <a:xfrm>
            <a:off x="1482907" y="1930536"/>
            <a:ext cx="3885804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22" name="Straight Connector 121"/>
          <p:cNvCxnSpPr/>
          <p:nvPr/>
        </p:nvCxnSpPr>
        <p:spPr bwMode="auto">
          <a:xfrm flipV="1">
            <a:off x="5368711" y="1597263"/>
            <a:ext cx="0" cy="33327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23" name="Straight Arrow Connector 122"/>
          <p:cNvCxnSpPr/>
          <p:nvPr/>
        </p:nvCxnSpPr>
        <p:spPr bwMode="auto">
          <a:xfrm>
            <a:off x="5368711" y="1844397"/>
            <a:ext cx="1774279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 bwMode="auto">
          <a:xfrm>
            <a:off x="5368711" y="1608001"/>
            <a:ext cx="2650119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5" name="Delay 124"/>
          <p:cNvSpPr/>
          <p:nvPr/>
        </p:nvSpPr>
        <p:spPr bwMode="auto">
          <a:xfrm>
            <a:off x="7581002" y="2626730"/>
            <a:ext cx="398375" cy="279637"/>
          </a:xfrm>
          <a:prstGeom prst="flowChartDelay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26" name="Rounded Rectangle 125"/>
          <p:cNvSpPr/>
          <p:nvPr/>
        </p:nvSpPr>
        <p:spPr bwMode="auto">
          <a:xfrm>
            <a:off x="8512712" y="1518882"/>
            <a:ext cx="241018" cy="685982"/>
          </a:xfrm>
          <a:prstGeom prst="roundRect">
            <a:avLst>
              <a:gd name="adj" fmla="val 50000"/>
            </a:avLst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8557070" y="1679337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128" name="TextBox 127"/>
          <p:cNvSpPr txBox="1"/>
          <p:nvPr/>
        </p:nvSpPr>
        <p:spPr>
          <a:xfrm>
            <a:off x="8463301" y="1578431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sp>
        <p:nvSpPr>
          <p:cNvPr id="129" name="TextBox 128"/>
          <p:cNvSpPr txBox="1"/>
          <p:nvPr/>
        </p:nvSpPr>
        <p:spPr>
          <a:xfrm>
            <a:off x="8452846" y="1969518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cxnSp>
        <p:nvCxnSpPr>
          <p:cNvPr id="130" name="Straight Arrow Connector 129"/>
          <p:cNvCxnSpPr/>
          <p:nvPr/>
        </p:nvCxnSpPr>
        <p:spPr bwMode="auto">
          <a:xfrm flipV="1">
            <a:off x="8259848" y="2066602"/>
            <a:ext cx="270000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 bwMode="auto">
          <a:xfrm>
            <a:off x="8132108" y="2204864"/>
            <a:ext cx="0" cy="557797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 bwMode="auto">
          <a:xfrm>
            <a:off x="793008" y="1378095"/>
            <a:ext cx="7565340" cy="122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33" name="Straight Connector 132"/>
          <p:cNvCxnSpPr/>
          <p:nvPr/>
        </p:nvCxnSpPr>
        <p:spPr bwMode="auto">
          <a:xfrm flipH="1">
            <a:off x="8358348" y="1390294"/>
            <a:ext cx="0" cy="28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 bwMode="auto">
          <a:xfrm flipV="1">
            <a:off x="7961784" y="2765613"/>
            <a:ext cx="170324" cy="1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 bwMode="auto">
          <a:xfrm flipH="1">
            <a:off x="7322909" y="2847367"/>
            <a:ext cx="258095" cy="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6" name="TextBox 135"/>
          <p:cNvSpPr txBox="1"/>
          <p:nvPr/>
        </p:nvSpPr>
        <p:spPr>
          <a:xfrm>
            <a:off x="2204065" y="1384260"/>
            <a:ext cx="12490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/>
              <a:t>PC[31-28]Instruction[25-0]00</a:t>
            </a:r>
            <a:endParaRPr lang="en-US" sz="600" b="1"/>
          </a:p>
        </p:txBody>
      </p:sp>
      <p:cxnSp>
        <p:nvCxnSpPr>
          <p:cNvPr id="137" name="Straight Connector 136"/>
          <p:cNvCxnSpPr/>
          <p:nvPr/>
        </p:nvCxnSpPr>
        <p:spPr bwMode="auto">
          <a:xfrm flipH="1" flipV="1">
            <a:off x="7173549" y="2718573"/>
            <a:ext cx="412459" cy="1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 bwMode="auto">
          <a:xfrm>
            <a:off x="7177723" y="2718573"/>
            <a:ext cx="0" cy="199847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 bwMode="auto">
          <a:xfrm flipH="1">
            <a:off x="6661319" y="2918420"/>
            <a:ext cx="512230" cy="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0" name="TextBox 139"/>
          <p:cNvSpPr txBox="1"/>
          <p:nvPr/>
        </p:nvSpPr>
        <p:spPr>
          <a:xfrm>
            <a:off x="7348404" y="2983262"/>
            <a:ext cx="3626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>
                <a:solidFill>
                  <a:srgbClr val="FF0000"/>
                </a:solidFill>
              </a:rPr>
              <a:t>Zero</a:t>
            </a:r>
            <a:endParaRPr lang="en-US" sz="600" b="1">
              <a:solidFill>
                <a:srgbClr val="FF0000"/>
              </a:solidFill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6594831" y="2904610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Branch</a:t>
            </a:r>
            <a:endParaRPr lang="en-US" sz="600" b="1" dirty="0">
              <a:solidFill>
                <a:srgbClr val="FF0000"/>
              </a:solidFill>
            </a:endParaRPr>
          </a:p>
        </p:txBody>
      </p:sp>
      <p:cxnSp>
        <p:nvCxnSpPr>
          <p:cNvPr id="142" name="Straight Connector 141"/>
          <p:cNvCxnSpPr/>
          <p:nvPr/>
        </p:nvCxnSpPr>
        <p:spPr bwMode="auto">
          <a:xfrm>
            <a:off x="8646291" y="2196157"/>
            <a:ext cx="0" cy="152723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3" name="TextBox 142"/>
          <p:cNvSpPr txBox="1"/>
          <p:nvPr/>
        </p:nvSpPr>
        <p:spPr>
          <a:xfrm>
            <a:off x="8463157" y="2303627"/>
            <a:ext cx="3738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Jump</a:t>
            </a:r>
            <a:endParaRPr lang="en-US" sz="600" b="1" dirty="0">
              <a:solidFill>
                <a:srgbClr val="FF0000"/>
              </a:solidFill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3556199" y="173825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/>
              <a:t>32</a:t>
            </a:r>
            <a:endParaRPr lang="en-US" sz="600" b="1"/>
          </a:p>
        </p:txBody>
      </p:sp>
      <p:cxnSp>
        <p:nvCxnSpPr>
          <p:cNvPr id="145" name="Straight Connector 144"/>
          <p:cNvCxnSpPr/>
          <p:nvPr/>
        </p:nvCxnSpPr>
        <p:spPr bwMode="auto">
          <a:xfrm flipV="1">
            <a:off x="793008" y="1378095"/>
            <a:ext cx="0" cy="354416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 bwMode="auto">
          <a:xfrm flipV="1">
            <a:off x="8753730" y="1770975"/>
            <a:ext cx="227434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 bwMode="auto">
          <a:xfrm flipV="1">
            <a:off x="8966502" y="1196752"/>
            <a:ext cx="0" cy="58308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 bwMode="auto">
          <a:xfrm flipH="1">
            <a:off x="244280" y="1196752"/>
            <a:ext cx="8722222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 bwMode="auto">
          <a:xfrm>
            <a:off x="244280" y="1196752"/>
            <a:ext cx="0" cy="371703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 bwMode="auto">
          <a:xfrm>
            <a:off x="8358348" y="1679337"/>
            <a:ext cx="144000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1" name="TextBox 150"/>
          <p:cNvSpPr txBox="1"/>
          <p:nvPr/>
        </p:nvSpPr>
        <p:spPr>
          <a:xfrm>
            <a:off x="2067091" y="4913106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2" name="TextBox 151"/>
          <p:cNvSpPr txBox="1"/>
          <p:nvPr/>
        </p:nvSpPr>
        <p:spPr>
          <a:xfrm>
            <a:off x="2066563" y="4297139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3" name="TextBox 152"/>
          <p:cNvSpPr txBox="1"/>
          <p:nvPr/>
        </p:nvSpPr>
        <p:spPr>
          <a:xfrm>
            <a:off x="2067331" y="5332442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4" name="TextBox 153"/>
          <p:cNvSpPr txBox="1"/>
          <p:nvPr/>
        </p:nvSpPr>
        <p:spPr>
          <a:xfrm>
            <a:off x="2067519" y="4622133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5" name="TextBox 154"/>
          <p:cNvSpPr txBox="1"/>
          <p:nvPr/>
        </p:nvSpPr>
        <p:spPr>
          <a:xfrm>
            <a:off x="2074441" y="1102190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156" name="Straight Connector 155"/>
          <p:cNvCxnSpPr/>
          <p:nvPr/>
        </p:nvCxnSpPr>
        <p:spPr bwMode="auto">
          <a:xfrm>
            <a:off x="3599904" y="1844824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 bwMode="auto">
          <a:xfrm>
            <a:off x="4776783" y="4358794"/>
            <a:ext cx="1451401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8" name="TextBox 157"/>
          <p:cNvSpPr txBox="1"/>
          <p:nvPr/>
        </p:nvSpPr>
        <p:spPr>
          <a:xfrm>
            <a:off x="4667430" y="5373403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159" name="Straight Connector 158"/>
          <p:cNvCxnSpPr/>
          <p:nvPr/>
        </p:nvCxnSpPr>
        <p:spPr bwMode="auto">
          <a:xfrm flipV="1">
            <a:off x="6252643" y="4852619"/>
            <a:ext cx="1083013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0" name="Straight Connector 159"/>
          <p:cNvCxnSpPr/>
          <p:nvPr/>
        </p:nvCxnSpPr>
        <p:spPr bwMode="auto">
          <a:xfrm flipV="1">
            <a:off x="7335656" y="2847365"/>
            <a:ext cx="0" cy="201735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4" name="Straight Connector 163"/>
          <p:cNvCxnSpPr/>
          <p:nvPr/>
        </p:nvCxnSpPr>
        <p:spPr bwMode="auto">
          <a:xfrm>
            <a:off x="1924938" y="5176787"/>
            <a:ext cx="24608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7" name="Straight Connector 166"/>
          <p:cNvCxnSpPr/>
          <p:nvPr/>
        </p:nvCxnSpPr>
        <p:spPr bwMode="auto">
          <a:xfrm>
            <a:off x="2179774" y="4523531"/>
            <a:ext cx="0" cy="115355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8" name="Straight Connector 167"/>
          <p:cNvCxnSpPr/>
          <p:nvPr/>
        </p:nvCxnSpPr>
        <p:spPr bwMode="auto">
          <a:xfrm>
            <a:off x="2179234" y="4587762"/>
            <a:ext cx="1192721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/>
          <p:nvPr/>
        </p:nvCxnSpPr>
        <p:spPr bwMode="auto">
          <a:xfrm>
            <a:off x="2171018" y="4897977"/>
            <a:ext cx="1192721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/>
          <p:nvPr/>
        </p:nvCxnSpPr>
        <p:spPr bwMode="auto">
          <a:xfrm>
            <a:off x="2174133" y="5608654"/>
            <a:ext cx="745689" cy="1893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 bwMode="auto">
          <a:xfrm>
            <a:off x="6239300" y="5248881"/>
            <a:ext cx="250976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9" name="TextBox 178"/>
          <p:cNvSpPr txBox="1"/>
          <p:nvPr/>
        </p:nvSpPr>
        <p:spPr>
          <a:xfrm>
            <a:off x="6676662" y="3004390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0" name="TextBox 179"/>
          <p:cNvSpPr txBox="1"/>
          <p:nvPr/>
        </p:nvSpPr>
        <p:spPr>
          <a:xfrm>
            <a:off x="8545133" y="2456803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7347390" y="4780792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8392326" y="4755881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3" name="TextBox 182"/>
          <p:cNvSpPr txBox="1"/>
          <p:nvPr/>
        </p:nvSpPr>
        <p:spPr>
          <a:xfrm>
            <a:off x="7540310" y="6327772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4" name="TextBox 183"/>
          <p:cNvSpPr txBox="1"/>
          <p:nvPr/>
        </p:nvSpPr>
        <p:spPr>
          <a:xfrm>
            <a:off x="5028288" y="4696466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5" name="TextBox 184"/>
          <p:cNvSpPr txBox="1"/>
          <p:nvPr/>
        </p:nvSpPr>
        <p:spPr>
          <a:xfrm>
            <a:off x="3961918" y="6355601"/>
            <a:ext cx="2680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X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2902288" y="5904667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1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7" name="TextBox 186"/>
          <p:cNvSpPr txBox="1"/>
          <p:nvPr/>
        </p:nvSpPr>
        <p:spPr>
          <a:xfrm>
            <a:off x="3663414" y="4002269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1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8" name="TextBox 187"/>
          <p:cNvSpPr txBox="1"/>
          <p:nvPr/>
        </p:nvSpPr>
        <p:spPr>
          <a:xfrm>
            <a:off x="5776236" y="4174311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&lt;op&gt;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9" name="Rectangle 188"/>
          <p:cNvSpPr/>
          <p:nvPr/>
        </p:nvSpPr>
        <p:spPr>
          <a:xfrm>
            <a:off x="5181776" y="302333"/>
            <a:ext cx="25292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 err="1"/>
              <a:t>Addu</a:t>
            </a:r>
            <a:r>
              <a:rPr lang="en-US" dirty="0"/>
              <a:t> </a:t>
            </a:r>
            <a:r>
              <a:rPr lang="en-US" dirty="0" err="1"/>
              <a:t>rd</a:t>
            </a:r>
            <a:r>
              <a:rPr lang="en-US" dirty="0"/>
              <a:t> </a:t>
            </a:r>
            <a:r>
              <a:rPr lang="en-US" dirty="0" err="1"/>
              <a:t>rs</a:t>
            </a:r>
            <a:r>
              <a:rPr lang="en-US" dirty="0"/>
              <a:t> </a:t>
            </a:r>
            <a:r>
              <a:rPr lang="en-US" dirty="0" err="1"/>
              <a:t>rt</a:t>
            </a:r>
            <a:r>
              <a:rPr lang="en-US" dirty="0"/>
              <a:t> </a:t>
            </a:r>
          </a:p>
          <a:p>
            <a:pPr lvl="1"/>
            <a:r>
              <a:rPr lang="en-US" dirty="0" err="1"/>
              <a:t>Subu</a:t>
            </a:r>
            <a:r>
              <a:rPr lang="en-US" dirty="0"/>
              <a:t> </a:t>
            </a:r>
            <a:r>
              <a:rPr lang="en-US" dirty="0" err="1"/>
              <a:t>rd</a:t>
            </a:r>
            <a:r>
              <a:rPr lang="en-US" dirty="0"/>
              <a:t> </a:t>
            </a:r>
            <a:r>
              <a:rPr lang="en-US" dirty="0" err="1"/>
              <a:t>rs</a:t>
            </a:r>
            <a:r>
              <a:rPr lang="en-US" dirty="0"/>
              <a:t> </a:t>
            </a:r>
            <a:r>
              <a:rPr lang="en-US" dirty="0" err="1"/>
              <a:t>rt</a:t>
            </a:r>
            <a:r>
              <a:rPr 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7591719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Ori</a:t>
            </a:r>
            <a:r>
              <a:rPr lang="zh-CN" altLang="en-US" dirty="0"/>
              <a:t>指令的控制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33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4641589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2181595" y="4897977"/>
            <a:ext cx="1188000" cy="1066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 bwMode="auto">
          <a:xfrm>
            <a:off x="2174435" y="5610273"/>
            <a:ext cx="745689" cy="1893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Line 16"/>
          <p:cNvSpPr>
            <a:spLocks noChangeShapeType="1"/>
          </p:cNvSpPr>
          <p:nvPr/>
        </p:nvSpPr>
        <p:spPr bwMode="auto">
          <a:xfrm flipV="1">
            <a:off x="4255346" y="5262102"/>
            <a:ext cx="720642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sp>
        <p:nvSpPr>
          <p:cNvPr id="10" name="Line 16"/>
          <p:cNvSpPr>
            <a:spLocks noChangeShapeType="1"/>
          </p:cNvSpPr>
          <p:nvPr/>
        </p:nvSpPr>
        <p:spPr bwMode="auto">
          <a:xfrm flipV="1">
            <a:off x="4246822" y="4655537"/>
            <a:ext cx="1315173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grpSp>
        <p:nvGrpSpPr>
          <p:cNvPr id="11" name="Group 10"/>
          <p:cNvGrpSpPr/>
          <p:nvPr/>
        </p:nvGrpSpPr>
        <p:grpSpPr>
          <a:xfrm>
            <a:off x="3328961" y="4222865"/>
            <a:ext cx="980692" cy="1165300"/>
            <a:chOff x="3901136" y="3847876"/>
            <a:chExt cx="980692" cy="1165300"/>
          </a:xfrm>
        </p:grpSpPr>
        <p:sp>
          <p:nvSpPr>
            <p:cNvPr id="12" name="Rectangle 11"/>
            <p:cNvSpPr/>
            <p:nvPr/>
          </p:nvSpPr>
          <p:spPr bwMode="auto">
            <a:xfrm>
              <a:off x="3939516" y="4137448"/>
              <a:ext cx="879481" cy="867994"/>
            </a:xfrm>
            <a:prstGeom prst="rect">
              <a:avLst/>
            </a:prstGeom>
            <a:ln w="12700"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600" b="1" dirty="0">
                  <a:latin typeface="Arial" pitchFamily="34" charset="0"/>
                  <a:ea typeface="宋体" pitchFamily="2" charset="-122"/>
                </a:rPr>
                <a:t>         </a:t>
              </a:r>
              <a:r>
                <a:rPr lang="en-US" altLang="zh-CN" sz="600" b="1" dirty="0">
                  <a:latin typeface="Arial" pitchFamily="34" charset="0"/>
                  <a:ea typeface="宋体" pitchFamily="2" charset="-122"/>
                </a:rPr>
                <a:t>Registers</a:t>
              </a:r>
              <a:endParaRPr kumimoji="0" lang="zh-CN" altLang="en-US" sz="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912338" y="4133115"/>
              <a:ext cx="5052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register1</a:t>
              </a:r>
              <a:endParaRPr kumimoji="1" lang="zh-CN" altLang="en-US" sz="60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906804" y="4304129"/>
              <a:ext cx="5052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register2</a:t>
              </a:r>
              <a:endParaRPr kumimoji="1" lang="zh-CN" altLang="en-US" sz="6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01136" y="4653136"/>
              <a:ext cx="975495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600" b="1" dirty="0"/>
                <a:t>write</a:t>
              </a:r>
              <a:r>
                <a:rPr kumimoji="1" lang="zh-CN" altLang="en-US" sz="600" b="1" dirty="0"/>
                <a:t> </a:t>
              </a:r>
              <a:r>
                <a:rPr kumimoji="1" lang="en-US" altLang="zh-CN" sz="600" b="1" dirty="0"/>
                <a:t>register</a:t>
              </a:r>
              <a:endParaRPr kumimoji="1" lang="zh-CN" altLang="en-US" sz="6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901136" y="4797152"/>
              <a:ext cx="975495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600" b="1" dirty="0"/>
                <a:t>write</a:t>
              </a:r>
              <a:r>
                <a:rPr kumimoji="1" lang="zh-CN" altLang="en-US" sz="600" b="1" dirty="0"/>
                <a:t> </a:t>
              </a:r>
              <a:r>
                <a:rPr kumimoji="1" lang="en-US" altLang="zh-CN" sz="600" b="1" dirty="0"/>
                <a:t>data</a:t>
              </a:r>
              <a:endParaRPr kumimoji="1" lang="zh-CN" altLang="en-US" sz="6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499992" y="4184810"/>
              <a:ext cx="3818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data1</a:t>
              </a:r>
              <a:endParaRPr kumimoji="1" lang="zh-CN" altLang="en-US" sz="6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499992" y="4736177"/>
              <a:ext cx="3818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data2</a:t>
              </a:r>
              <a:endParaRPr kumimoji="1" lang="zh-CN" altLang="en-US" sz="6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087312" y="3847876"/>
              <a:ext cx="53732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 err="1">
                  <a:solidFill>
                    <a:srgbClr val="FF0000"/>
                  </a:solidFill>
                </a:rPr>
                <a:t>RegWrite</a:t>
              </a:r>
              <a:endParaRPr kumimoji="1" lang="zh-CN" altLang="en-US" sz="6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 bwMode="auto">
            <a:xfrm flipV="1">
              <a:off x="4355976" y="3995962"/>
              <a:ext cx="0" cy="144016"/>
            </a:xfrm>
            <a:prstGeom prst="line">
              <a:avLst/>
            </a:prstGeom>
            <a:ln w="1270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1" name="Straight Connector 20"/>
          <p:cNvCxnSpPr/>
          <p:nvPr/>
        </p:nvCxnSpPr>
        <p:spPr bwMode="auto">
          <a:xfrm>
            <a:off x="2179774" y="1369326"/>
            <a:ext cx="1" cy="484183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 bwMode="auto">
          <a:xfrm flipH="1" flipV="1">
            <a:off x="1940658" y="5183944"/>
            <a:ext cx="254169" cy="289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126842" y="6040402"/>
            <a:ext cx="79220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/>
              <a:t>instruction[15-0</a:t>
            </a:r>
            <a:r>
              <a:rPr kumimoji="1" lang="en-US" altLang="zh-CN" sz="600" b="1" dirty="0"/>
              <a:t>]</a:t>
            </a:r>
            <a:endParaRPr kumimoji="1" lang="zh-CN" altLang="en-US" sz="6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2128191" y="4369764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instruction[25-21]</a:t>
            </a:r>
            <a:endParaRPr kumimoji="1" lang="zh-CN" altLang="en-US" sz="6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2131425" y="4684801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instruction[20-16]</a:t>
            </a:r>
            <a:endParaRPr kumimoji="1" lang="zh-CN" altLang="en-US" sz="6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2123728" y="5391212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instruction[15-11]</a:t>
            </a:r>
            <a:endParaRPr kumimoji="1" lang="zh-CN" altLang="en-US" sz="600" b="1" dirty="0"/>
          </a:p>
        </p:txBody>
      </p:sp>
      <p:sp>
        <p:nvSpPr>
          <p:cNvPr id="27" name="AutoShape 54"/>
          <p:cNvSpPr>
            <a:spLocks noChangeArrowheads="1"/>
          </p:cNvSpPr>
          <p:nvPr/>
        </p:nvSpPr>
        <p:spPr bwMode="auto">
          <a:xfrm rot="16200000">
            <a:off x="5212253" y="4764441"/>
            <a:ext cx="1393906" cy="694422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600" b="1" dirty="0"/>
              <a:t>      </a:t>
            </a:r>
          </a:p>
        </p:txBody>
      </p:sp>
      <p:sp>
        <p:nvSpPr>
          <p:cNvPr id="28" name="AutoShape 55"/>
          <p:cNvSpPr>
            <a:spLocks noChangeArrowheads="1"/>
          </p:cNvSpPr>
          <p:nvPr/>
        </p:nvSpPr>
        <p:spPr bwMode="auto">
          <a:xfrm rot="5400000">
            <a:off x="5417533" y="5058247"/>
            <a:ext cx="431800" cy="142875"/>
          </a:xfrm>
          <a:prstGeom prst="flowChartExtract">
            <a:avLst/>
          </a:pr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600" b="1"/>
          </a:p>
        </p:txBody>
      </p:sp>
      <p:sp>
        <p:nvSpPr>
          <p:cNvPr id="29" name="Line 16"/>
          <p:cNvSpPr>
            <a:spLocks noChangeShapeType="1"/>
          </p:cNvSpPr>
          <p:nvPr/>
        </p:nvSpPr>
        <p:spPr bwMode="auto">
          <a:xfrm>
            <a:off x="6239300" y="5248881"/>
            <a:ext cx="578249" cy="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cxnSp>
        <p:nvCxnSpPr>
          <p:cNvPr id="30" name="Straight Connector 29"/>
          <p:cNvCxnSpPr/>
          <p:nvPr/>
        </p:nvCxnSpPr>
        <p:spPr bwMode="auto">
          <a:xfrm>
            <a:off x="6022503" y="4514593"/>
            <a:ext cx="0" cy="146339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761336" y="4358794"/>
            <a:ext cx="48923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ALU</a:t>
            </a:r>
            <a:r>
              <a:rPr kumimoji="1" lang="zh-CN" altLang="en-US" sz="6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600" b="1" dirty="0">
                <a:solidFill>
                  <a:srgbClr val="FF0000"/>
                </a:solidFill>
              </a:rPr>
              <a:t>Op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875409" y="5052332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</a:p>
          <a:p>
            <a:r>
              <a:rPr kumimoji="1" lang="en-US" altLang="zh-CN" sz="600" b="1" dirty="0"/>
              <a:t>Result</a:t>
            </a:r>
            <a:endParaRPr kumimoji="1" lang="zh-CN" altLang="en-US" sz="6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5742421" y="4965990"/>
            <a:ext cx="35618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  <a:endParaRPr kumimoji="1" lang="zh-CN" altLang="en-US" sz="6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5909711" y="4864720"/>
            <a:ext cx="3626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Zero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35" name="Straight Connector 34"/>
          <p:cNvCxnSpPr/>
          <p:nvPr/>
        </p:nvCxnSpPr>
        <p:spPr bwMode="auto">
          <a:xfrm>
            <a:off x="8831846" y="5521793"/>
            <a:ext cx="0" cy="1219575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 bwMode="auto">
          <a:xfrm flipH="1">
            <a:off x="3216995" y="6741368"/>
            <a:ext cx="5614851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 bwMode="auto">
          <a:xfrm flipH="1" flipV="1">
            <a:off x="3223873" y="5318708"/>
            <a:ext cx="0" cy="142266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Rounded Rectangle 37"/>
          <p:cNvSpPr/>
          <p:nvPr/>
        </p:nvSpPr>
        <p:spPr bwMode="auto">
          <a:xfrm>
            <a:off x="4981468" y="5080164"/>
            <a:ext cx="283859" cy="796476"/>
          </a:xfrm>
          <a:prstGeom prst="roundRect">
            <a:avLst>
              <a:gd name="adj" fmla="val 50000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39" name="Line 16"/>
          <p:cNvSpPr>
            <a:spLocks noChangeShapeType="1"/>
          </p:cNvSpPr>
          <p:nvPr/>
        </p:nvSpPr>
        <p:spPr bwMode="auto">
          <a:xfrm flipV="1">
            <a:off x="5271810" y="5502743"/>
            <a:ext cx="315439" cy="1599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sp>
        <p:nvSpPr>
          <p:cNvPr id="40" name="TextBox 39"/>
          <p:cNvSpPr txBox="1"/>
          <p:nvPr/>
        </p:nvSpPr>
        <p:spPr>
          <a:xfrm>
            <a:off x="5048316" y="5218616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41" name="TextBox 40"/>
          <p:cNvSpPr txBox="1"/>
          <p:nvPr/>
        </p:nvSpPr>
        <p:spPr>
          <a:xfrm>
            <a:off x="4938727" y="5174088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4942064" y="5542719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cxnSp>
        <p:nvCxnSpPr>
          <p:cNvPr id="43" name="Straight Connector 42"/>
          <p:cNvCxnSpPr/>
          <p:nvPr/>
        </p:nvCxnSpPr>
        <p:spPr bwMode="auto">
          <a:xfrm>
            <a:off x="5132291" y="4970833"/>
            <a:ext cx="1" cy="10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4911972" y="4833010"/>
            <a:ext cx="47641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ALUSrc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45" name="Rounded Rectangle 44"/>
          <p:cNvSpPr/>
          <p:nvPr/>
        </p:nvSpPr>
        <p:spPr bwMode="auto">
          <a:xfrm>
            <a:off x="2911251" y="4956117"/>
            <a:ext cx="236253" cy="756724"/>
          </a:xfrm>
          <a:prstGeom prst="roundRect">
            <a:avLst>
              <a:gd name="adj" fmla="val 50000"/>
            </a:avLst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965003" y="5193050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2897777" y="5131260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chemeClr val="accent3">
                    <a:lumMod val="75000"/>
                  </a:schemeClr>
                </a:solidFill>
              </a:rPr>
              <a:t>0</a:t>
            </a:r>
            <a:endParaRPr kumimoji="1" lang="zh-CN" altLang="en-US" sz="6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909502" y="5497397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chemeClr val="accent3">
                    <a:lumMod val="75000"/>
                  </a:schemeClr>
                </a:solidFill>
              </a:rPr>
              <a:t>1</a:t>
            </a:r>
            <a:endParaRPr kumimoji="1" lang="zh-CN" altLang="en-US" sz="6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49" name="Straight Connector 48"/>
          <p:cNvCxnSpPr/>
          <p:nvPr/>
        </p:nvCxnSpPr>
        <p:spPr bwMode="auto">
          <a:xfrm>
            <a:off x="3019598" y="5704261"/>
            <a:ext cx="1" cy="10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772599" y="5783936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RegDst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51" name="Oval 50"/>
          <p:cNvSpPr/>
          <p:nvPr/>
        </p:nvSpPr>
        <p:spPr bwMode="auto">
          <a:xfrm>
            <a:off x="3829779" y="5732552"/>
            <a:ext cx="495949" cy="89668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859892" y="5935691"/>
            <a:ext cx="49244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700" b="1" dirty="0"/>
              <a:t>sign</a:t>
            </a:r>
          </a:p>
          <a:p>
            <a:pPr algn="ctr"/>
            <a:r>
              <a:rPr kumimoji="1" lang="en-US" altLang="zh-CN" sz="700" b="1" dirty="0"/>
              <a:t>or zero</a:t>
            </a:r>
          </a:p>
          <a:p>
            <a:pPr algn="ctr"/>
            <a:r>
              <a:rPr kumimoji="1" lang="en-US" altLang="zh-CN" sz="700" b="1" dirty="0"/>
              <a:t>extend</a:t>
            </a:r>
            <a:endParaRPr kumimoji="1" lang="zh-CN" altLang="en-US" sz="700" b="1" dirty="0"/>
          </a:p>
        </p:txBody>
      </p:sp>
      <p:cxnSp>
        <p:nvCxnSpPr>
          <p:cNvPr id="53" name="Straight Connector 52"/>
          <p:cNvCxnSpPr/>
          <p:nvPr/>
        </p:nvCxnSpPr>
        <p:spPr bwMode="auto">
          <a:xfrm>
            <a:off x="2673630" y="4899249"/>
            <a:ext cx="0" cy="309939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 bwMode="auto">
          <a:xfrm>
            <a:off x="2671231" y="5197624"/>
            <a:ext cx="241771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 bwMode="auto">
          <a:xfrm flipV="1">
            <a:off x="3223872" y="5312881"/>
            <a:ext cx="156594" cy="6089"/>
          </a:xfrm>
          <a:prstGeom prst="straightConnector1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 bwMode="auto">
          <a:xfrm flipV="1">
            <a:off x="3147504" y="5143809"/>
            <a:ext cx="234000" cy="0"/>
          </a:xfrm>
          <a:prstGeom prst="straightConnector1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 bwMode="auto">
          <a:xfrm flipV="1">
            <a:off x="2179776" y="6202508"/>
            <a:ext cx="1643126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 bwMode="auto">
          <a:xfrm>
            <a:off x="3517717" y="6129154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3491880" y="6001107"/>
            <a:ext cx="2840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/>
              <a:t>16</a:t>
            </a:r>
          </a:p>
        </p:txBody>
      </p:sp>
      <p:cxnSp>
        <p:nvCxnSpPr>
          <p:cNvPr id="60" name="Straight Connector 59"/>
          <p:cNvCxnSpPr/>
          <p:nvPr/>
        </p:nvCxnSpPr>
        <p:spPr bwMode="auto">
          <a:xfrm>
            <a:off x="4329232" y="6201163"/>
            <a:ext cx="447551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 bwMode="auto">
          <a:xfrm flipV="1">
            <a:off x="4776783" y="4358794"/>
            <a:ext cx="0" cy="184995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 bwMode="auto">
          <a:xfrm flipH="1">
            <a:off x="4776783" y="5650744"/>
            <a:ext cx="199205" cy="0"/>
          </a:xfrm>
          <a:prstGeom prst="line">
            <a:avLst/>
          </a:prstGeom>
          <a:ln w="25400">
            <a:solidFill>
              <a:srgbClr val="0432FF"/>
            </a:solidFill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4384649" y="6032069"/>
            <a:ext cx="2840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 dirty="0"/>
              <a:t>32</a:t>
            </a:r>
          </a:p>
        </p:txBody>
      </p:sp>
      <p:sp>
        <p:nvSpPr>
          <p:cNvPr id="64" name="Rectangle 63"/>
          <p:cNvSpPr/>
          <p:nvPr/>
        </p:nvSpPr>
        <p:spPr bwMode="auto">
          <a:xfrm>
            <a:off x="6826495" y="5137084"/>
            <a:ext cx="1069394" cy="1038215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600" b="1" dirty="0">
                <a:latin typeface="Arial" pitchFamily="34" charset="0"/>
                <a:ea typeface="宋体" pitchFamily="2" charset="-122"/>
              </a:rPr>
              <a:t>Data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Memory</a:t>
            </a:r>
            <a:endParaRPr kumimoji="0" lang="zh-CN" altLang="en-US" sz="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784889" y="5174088"/>
            <a:ext cx="47481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/>
              <a:t>Address</a:t>
            </a:r>
            <a:endParaRPr kumimoji="1" lang="zh-CN" altLang="en-US" sz="6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6805587" y="5762404"/>
            <a:ext cx="9754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600" b="1"/>
              <a:t>write</a:t>
            </a:r>
          </a:p>
          <a:p>
            <a:r>
              <a:rPr kumimoji="1" lang="en-US" altLang="zh-CN" sz="600" b="1" dirty="0"/>
              <a:t>data</a:t>
            </a:r>
            <a:endParaRPr kumimoji="1" lang="zh-CN" altLang="en-US" sz="6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556279" y="5255799"/>
            <a:ext cx="3465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data</a:t>
            </a:r>
            <a:endParaRPr kumimoji="1" lang="zh-CN" altLang="en-US" sz="600" b="1" dirty="0"/>
          </a:p>
        </p:txBody>
      </p:sp>
      <p:sp>
        <p:nvSpPr>
          <p:cNvPr id="68" name="Rounded Rectangle 67"/>
          <p:cNvSpPr/>
          <p:nvPr/>
        </p:nvSpPr>
        <p:spPr bwMode="auto">
          <a:xfrm>
            <a:off x="8395605" y="5217332"/>
            <a:ext cx="250686" cy="620048"/>
          </a:xfrm>
          <a:prstGeom prst="roundRect">
            <a:avLst>
              <a:gd name="adj" fmla="val 50000"/>
            </a:avLst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8449357" y="5286256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70" name="TextBox 69"/>
          <p:cNvSpPr txBox="1"/>
          <p:nvPr/>
        </p:nvSpPr>
        <p:spPr>
          <a:xfrm>
            <a:off x="8382131" y="5255799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sp>
        <p:nvSpPr>
          <p:cNvPr id="71" name="TextBox 70"/>
          <p:cNvSpPr txBox="1"/>
          <p:nvPr/>
        </p:nvSpPr>
        <p:spPr>
          <a:xfrm>
            <a:off x="8393856" y="5621936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72" name="Line 16"/>
          <p:cNvSpPr>
            <a:spLocks noChangeShapeType="1"/>
          </p:cNvSpPr>
          <p:nvPr/>
        </p:nvSpPr>
        <p:spPr bwMode="auto">
          <a:xfrm>
            <a:off x="7907918" y="5387520"/>
            <a:ext cx="501982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cxnSp>
        <p:nvCxnSpPr>
          <p:cNvPr id="73" name="Straight Connector 72"/>
          <p:cNvCxnSpPr/>
          <p:nvPr/>
        </p:nvCxnSpPr>
        <p:spPr bwMode="auto">
          <a:xfrm flipH="1">
            <a:off x="7347390" y="5064546"/>
            <a:ext cx="885" cy="72538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7065338" y="4924407"/>
            <a:ext cx="58541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MemWrite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75" name="Straight Connector 74"/>
          <p:cNvCxnSpPr>
            <a:endCxn id="77" idx="2"/>
          </p:cNvCxnSpPr>
          <p:nvPr/>
        </p:nvCxnSpPr>
        <p:spPr bwMode="auto">
          <a:xfrm flipV="1">
            <a:off x="7358047" y="6175299"/>
            <a:ext cx="0" cy="171758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7085390" y="6325297"/>
            <a:ext cx="54534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 err="1">
                <a:solidFill>
                  <a:srgbClr val="FF0000"/>
                </a:solidFill>
              </a:rPr>
              <a:t>MemRead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77" name="Straight Connector 76"/>
          <p:cNvCxnSpPr/>
          <p:nvPr/>
        </p:nvCxnSpPr>
        <p:spPr bwMode="auto">
          <a:xfrm>
            <a:off x="8646291" y="5521793"/>
            <a:ext cx="185555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6397758" y="4982274"/>
            <a:ext cx="253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.</a:t>
            </a:r>
            <a:endParaRPr lang="en-US" sz="2000" b="1"/>
          </a:p>
        </p:txBody>
      </p:sp>
      <p:cxnSp>
        <p:nvCxnSpPr>
          <p:cNvPr id="79" name="Straight Connector 78"/>
          <p:cNvCxnSpPr/>
          <p:nvPr/>
        </p:nvCxnSpPr>
        <p:spPr bwMode="auto">
          <a:xfrm>
            <a:off x="6523287" y="5248881"/>
            <a:ext cx="0" cy="1278196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 bwMode="auto">
          <a:xfrm>
            <a:off x="6523287" y="6530029"/>
            <a:ext cx="1635622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 bwMode="auto">
          <a:xfrm flipV="1">
            <a:off x="8158909" y="5650744"/>
            <a:ext cx="0" cy="876333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 bwMode="auto">
          <a:xfrm>
            <a:off x="8158909" y="5650744"/>
            <a:ext cx="223222" cy="0"/>
          </a:xfrm>
          <a:prstGeom prst="straightConnector1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 bwMode="auto">
          <a:xfrm flipH="1">
            <a:off x="8520948" y="5117528"/>
            <a:ext cx="0" cy="10800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8231445" y="4929910"/>
            <a:ext cx="57900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 err="1">
                <a:solidFill>
                  <a:srgbClr val="FF0000"/>
                </a:solidFill>
              </a:rPr>
              <a:t>MemtoReg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4331160" y="4999925"/>
            <a:ext cx="253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.</a:t>
            </a:r>
            <a:endParaRPr lang="en-US" sz="2000" b="1" dirty="0"/>
          </a:p>
        </p:txBody>
      </p:sp>
      <p:cxnSp>
        <p:nvCxnSpPr>
          <p:cNvPr id="86" name="Straight Connector 85"/>
          <p:cNvCxnSpPr/>
          <p:nvPr/>
        </p:nvCxnSpPr>
        <p:spPr bwMode="auto">
          <a:xfrm>
            <a:off x="4457958" y="5271069"/>
            <a:ext cx="0" cy="69753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 bwMode="auto">
          <a:xfrm flipV="1">
            <a:off x="4457958" y="5968602"/>
            <a:ext cx="2386800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Rectangle 87"/>
          <p:cNvSpPr/>
          <p:nvPr/>
        </p:nvSpPr>
        <p:spPr bwMode="auto">
          <a:xfrm>
            <a:off x="496816" y="4457005"/>
            <a:ext cx="184583" cy="893400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800" b="1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PC</a:t>
            </a:r>
            <a:endParaRPr lang="zh-CN" altLang="en-US" sz="800" b="1" dirty="0">
              <a:solidFill>
                <a:schemeClr val="tx1"/>
              </a:solidFill>
              <a:latin typeface="Arial" pitchFamily="34" charset="0"/>
              <a:ea typeface="宋体" pitchFamily="2" charset="-122"/>
            </a:endParaRPr>
          </a:p>
        </p:txBody>
      </p:sp>
      <p:cxnSp>
        <p:nvCxnSpPr>
          <p:cNvPr id="89" name="Straight Arrow Connector 88"/>
          <p:cNvCxnSpPr/>
          <p:nvPr/>
        </p:nvCxnSpPr>
        <p:spPr bwMode="auto">
          <a:xfrm>
            <a:off x="686799" y="4917936"/>
            <a:ext cx="350674" cy="1215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90" name="Rectangle 89"/>
          <p:cNvSpPr/>
          <p:nvPr/>
        </p:nvSpPr>
        <p:spPr bwMode="auto">
          <a:xfrm>
            <a:off x="1048813" y="4758614"/>
            <a:ext cx="899264" cy="828526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1028253" y="4783756"/>
            <a:ext cx="4555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address</a:t>
            </a:r>
            <a:endParaRPr kumimoji="1" lang="zh-CN" altLang="en-US" sz="600" b="1" dirty="0"/>
          </a:p>
        </p:txBody>
      </p:sp>
      <p:sp>
        <p:nvSpPr>
          <p:cNvPr id="92" name="TextBox 91"/>
          <p:cNvSpPr txBox="1"/>
          <p:nvPr/>
        </p:nvSpPr>
        <p:spPr>
          <a:xfrm>
            <a:off x="1041975" y="5310140"/>
            <a:ext cx="574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</a:t>
            </a:r>
          </a:p>
          <a:p>
            <a:r>
              <a:rPr kumimoji="1" lang="en-US" altLang="zh-CN" sz="600" b="1" dirty="0"/>
              <a:t>memory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1373880" y="5046813"/>
            <a:ext cx="574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600" b="1" dirty="0"/>
              <a:t>instruction</a:t>
            </a:r>
          </a:p>
          <a:p>
            <a:pPr algn="r"/>
            <a:r>
              <a:rPr kumimoji="1" lang="en-US" altLang="zh-CN" sz="600" b="1" dirty="0"/>
              <a:t>[31-0]</a:t>
            </a:r>
            <a:endParaRPr kumimoji="1" lang="zh-CN" altLang="en-US" sz="600" b="1" dirty="0"/>
          </a:p>
        </p:txBody>
      </p:sp>
      <p:cxnSp>
        <p:nvCxnSpPr>
          <p:cNvPr id="94" name="Straight Arrow Connector 93"/>
          <p:cNvCxnSpPr/>
          <p:nvPr/>
        </p:nvCxnSpPr>
        <p:spPr bwMode="auto">
          <a:xfrm>
            <a:off x="244280" y="4917936"/>
            <a:ext cx="252536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 bwMode="auto">
          <a:xfrm>
            <a:off x="4413175" y="6097040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 bwMode="auto">
          <a:xfrm>
            <a:off x="1107282" y="1491260"/>
            <a:ext cx="0" cy="30268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7" name="Straight Connector 96"/>
          <p:cNvCxnSpPr/>
          <p:nvPr/>
        </p:nvCxnSpPr>
        <p:spPr bwMode="auto">
          <a:xfrm>
            <a:off x="1107282" y="2046191"/>
            <a:ext cx="0" cy="30268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8" name="Straight Connector 97"/>
          <p:cNvCxnSpPr/>
          <p:nvPr/>
        </p:nvCxnSpPr>
        <p:spPr bwMode="auto">
          <a:xfrm>
            <a:off x="1476966" y="1642605"/>
            <a:ext cx="0" cy="50448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9" name="Straight Connector 98"/>
          <p:cNvCxnSpPr/>
          <p:nvPr/>
        </p:nvCxnSpPr>
        <p:spPr bwMode="auto">
          <a:xfrm flipV="1">
            <a:off x="1107282" y="2147087"/>
            <a:ext cx="369684" cy="20179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0" name="Straight Connector 99"/>
          <p:cNvCxnSpPr/>
          <p:nvPr/>
        </p:nvCxnSpPr>
        <p:spPr bwMode="auto">
          <a:xfrm>
            <a:off x="1107282" y="1491260"/>
            <a:ext cx="369684" cy="15134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1" name="Straight Connector 100"/>
          <p:cNvCxnSpPr/>
          <p:nvPr/>
        </p:nvCxnSpPr>
        <p:spPr bwMode="auto">
          <a:xfrm>
            <a:off x="1107282" y="1793949"/>
            <a:ext cx="164304" cy="100896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2" name="Straight Connector 101"/>
          <p:cNvCxnSpPr/>
          <p:nvPr/>
        </p:nvCxnSpPr>
        <p:spPr bwMode="auto">
          <a:xfrm flipV="1">
            <a:off x="1107282" y="1894846"/>
            <a:ext cx="164304" cy="15134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3" name="TextBox 102"/>
          <p:cNvSpPr txBox="1"/>
          <p:nvPr/>
        </p:nvSpPr>
        <p:spPr>
          <a:xfrm>
            <a:off x="1217555" y="1566932"/>
            <a:ext cx="276999" cy="617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" wrap="square" rtlCol="0">
            <a:spAutoFit/>
          </a:bodyPr>
          <a:lstStyle/>
          <a:p>
            <a:pPr algn="ctr"/>
            <a:r>
              <a:rPr kumimoji="1" lang="en-US" altLang="zh-CN" sz="600" b="1" dirty="0"/>
              <a:t>Adder</a:t>
            </a:r>
          </a:p>
        </p:txBody>
      </p:sp>
      <p:cxnSp>
        <p:nvCxnSpPr>
          <p:cNvPr id="104" name="Straight Arrow Connector 103"/>
          <p:cNvCxnSpPr/>
          <p:nvPr/>
        </p:nvCxnSpPr>
        <p:spPr bwMode="auto">
          <a:xfrm>
            <a:off x="793162" y="1642604"/>
            <a:ext cx="326945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5" name="Straight Arrow Connector 104"/>
          <p:cNvCxnSpPr/>
          <p:nvPr/>
        </p:nvCxnSpPr>
        <p:spPr bwMode="auto">
          <a:xfrm flipV="1">
            <a:off x="957148" y="2208501"/>
            <a:ext cx="14361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6" name="TextBox 105"/>
          <p:cNvSpPr txBox="1"/>
          <p:nvPr/>
        </p:nvSpPr>
        <p:spPr>
          <a:xfrm>
            <a:off x="793162" y="2128822"/>
            <a:ext cx="226344" cy="184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4</a:t>
            </a:r>
            <a:endParaRPr kumimoji="1" lang="zh-CN" altLang="en-US" sz="600" b="1" dirty="0"/>
          </a:p>
        </p:txBody>
      </p:sp>
      <p:cxnSp>
        <p:nvCxnSpPr>
          <p:cNvPr id="107" name="Straight Arrow Connector 106"/>
          <p:cNvCxnSpPr/>
          <p:nvPr/>
        </p:nvCxnSpPr>
        <p:spPr bwMode="auto">
          <a:xfrm flipV="1">
            <a:off x="6228184" y="2451446"/>
            <a:ext cx="121815" cy="2437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8" name="AutoShape 54"/>
          <p:cNvSpPr>
            <a:spLocks noChangeArrowheads="1"/>
          </p:cNvSpPr>
          <p:nvPr/>
        </p:nvSpPr>
        <p:spPr bwMode="auto">
          <a:xfrm rot="16200000">
            <a:off x="7016259" y="1821538"/>
            <a:ext cx="869413" cy="617319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600" b="1" dirty="0"/>
              <a:t>      </a:t>
            </a:r>
          </a:p>
        </p:txBody>
      </p:sp>
      <p:sp>
        <p:nvSpPr>
          <p:cNvPr id="109" name="AutoShape 55"/>
          <p:cNvSpPr>
            <a:spLocks noChangeArrowheads="1"/>
          </p:cNvSpPr>
          <p:nvPr/>
        </p:nvSpPr>
        <p:spPr bwMode="auto">
          <a:xfrm rot="5400000">
            <a:off x="7000085" y="2074999"/>
            <a:ext cx="431800" cy="142875"/>
          </a:xfrm>
          <a:prstGeom prst="flowChartExtract">
            <a:avLst/>
          </a:pr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600" b="1"/>
          </a:p>
        </p:txBody>
      </p:sp>
      <p:sp>
        <p:nvSpPr>
          <p:cNvPr id="110" name="TextBox 109"/>
          <p:cNvSpPr txBox="1"/>
          <p:nvPr/>
        </p:nvSpPr>
        <p:spPr>
          <a:xfrm>
            <a:off x="7407051" y="1997524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</a:p>
          <a:p>
            <a:r>
              <a:rPr kumimoji="1" lang="en-US" altLang="zh-CN" sz="600" b="1" dirty="0"/>
              <a:t>Result</a:t>
            </a:r>
            <a:endParaRPr kumimoji="1" lang="zh-CN" altLang="en-US" sz="600" b="1" dirty="0"/>
          </a:p>
        </p:txBody>
      </p:sp>
      <p:sp>
        <p:nvSpPr>
          <p:cNvPr id="111" name="TextBox 110"/>
          <p:cNvSpPr txBox="1"/>
          <p:nvPr/>
        </p:nvSpPr>
        <p:spPr>
          <a:xfrm>
            <a:off x="7210396" y="2052597"/>
            <a:ext cx="33374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Add</a:t>
            </a:r>
            <a:endParaRPr kumimoji="1" lang="zh-CN" altLang="en-US" sz="600" b="1" dirty="0"/>
          </a:p>
        </p:txBody>
      </p:sp>
      <p:sp>
        <p:nvSpPr>
          <p:cNvPr id="112" name="Oval 111"/>
          <p:cNvSpPr/>
          <p:nvPr/>
        </p:nvSpPr>
        <p:spPr bwMode="auto">
          <a:xfrm>
            <a:off x="6350001" y="2093407"/>
            <a:ext cx="357319" cy="691638"/>
          </a:xfrm>
          <a:prstGeom prst="ellips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6385912" y="2308658"/>
            <a:ext cx="36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shift</a:t>
            </a:r>
          </a:p>
          <a:p>
            <a:r>
              <a:rPr kumimoji="1" lang="en-US" altLang="zh-CN" sz="600" b="1" dirty="0"/>
              <a:t>left</a:t>
            </a:r>
            <a:r>
              <a:rPr kumimoji="1" lang="zh-CN" altLang="en-US" sz="600" b="1" dirty="0"/>
              <a:t> </a:t>
            </a:r>
            <a:r>
              <a:rPr kumimoji="1" lang="en-US" altLang="zh-CN" sz="600" b="1" dirty="0"/>
              <a:t>2</a:t>
            </a:r>
            <a:endParaRPr kumimoji="1" lang="zh-CN" altLang="en-US" sz="600" b="1" dirty="0"/>
          </a:p>
        </p:txBody>
      </p:sp>
      <p:cxnSp>
        <p:nvCxnSpPr>
          <p:cNvPr id="114" name="Straight Connector 113"/>
          <p:cNvCxnSpPr/>
          <p:nvPr/>
        </p:nvCxnSpPr>
        <p:spPr bwMode="auto">
          <a:xfrm>
            <a:off x="6228184" y="2456252"/>
            <a:ext cx="0" cy="190254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15" name="Straight Arrow Connector 114"/>
          <p:cNvCxnSpPr/>
          <p:nvPr/>
        </p:nvCxnSpPr>
        <p:spPr bwMode="auto">
          <a:xfrm>
            <a:off x="6707318" y="2451446"/>
            <a:ext cx="47141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6" name="Rounded Rectangle 115"/>
          <p:cNvSpPr/>
          <p:nvPr/>
        </p:nvSpPr>
        <p:spPr bwMode="auto">
          <a:xfrm>
            <a:off x="8018830" y="1510275"/>
            <a:ext cx="241018" cy="682697"/>
          </a:xfrm>
          <a:prstGeom prst="roundRect">
            <a:avLst>
              <a:gd name="adj" fmla="val 50000"/>
            </a:avLst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8056724" y="1697270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118" name="TextBox 117"/>
          <p:cNvSpPr txBox="1"/>
          <p:nvPr/>
        </p:nvSpPr>
        <p:spPr>
          <a:xfrm>
            <a:off x="7969419" y="1569825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119" name="TextBox 118"/>
          <p:cNvSpPr txBox="1"/>
          <p:nvPr/>
        </p:nvSpPr>
        <p:spPr>
          <a:xfrm>
            <a:off x="7956376" y="1975934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cxnSp>
        <p:nvCxnSpPr>
          <p:cNvPr id="120" name="Straight Arrow Connector 119"/>
          <p:cNvCxnSpPr/>
          <p:nvPr/>
        </p:nvCxnSpPr>
        <p:spPr bwMode="auto">
          <a:xfrm flipV="1">
            <a:off x="7759625" y="2050517"/>
            <a:ext cx="270000" cy="0"/>
          </a:xfrm>
          <a:prstGeom prst="straightConnector1">
            <a:avLst/>
          </a:prstGeom>
          <a:ln w="12700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 bwMode="auto">
          <a:xfrm>
            <a:off x="1482907" y="1930536"/>
            <a:ext cx="3885804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22" name="Straight Connector 121"/>
          <p:cNvCxnSpPr/>
          <p:nvPr/>
        </p:nvCxnSpPr>
        <p:spPr bwMode="auto">
          <a:xfrm flipV="1">
            <a:off x="5368711" y="1597263"/>
            <a:ext cx="0" cy="33327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23" name="Straight Arrow Connector 122"/>
          <p:cNvCxnSpPr/>
          <p:nvPr/>
        </p:nvCxnSpPr>
        <p:spPr bwMode="auto">
          <a:xfrm>
            <a:off x="5368711" y="1844397"/>
            <a:ext cx="1774279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 bwMode="auto">
          <a:xfrm>
            <a:off x="5368711" y="1608001"/>
            <a:ext cx="2650119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5" name="Delay 124"/>
          <p:cNvSpPr/>
          <p:nvPr/>
        </p:nvSpPr>
        <p:spPr bwMode="auto">
          <a:xfrm>
            <a:off x="7581002" y="2626730"/>
            <a:ext cx="398375" cy="279637"/>
          </a:xfrm>
          <a:prstGeom prst="flowChartDelay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26" name="Rounded Rectangle 125"/>
          <p:cNvSpPr/>
          <p:nvPr/>
        </p:nvSpPr>
        <p:spPr bwMode="auto">
          <a:xfrm>
            <a:off x="8512712" y="1518882"/>
            <a:ext cx="241018" cy="685982"/>
          </a:xfrm>
          <a:prstGeom prst="roundRect">
            <a:avLst>
              <a:gd name="adj" fmla="val 50000"/>
            </a:avLst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8557070" y="1679337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128" name="TextBox 127"/>
          <p:cNvSpPr txBox="1"/>
          <p:nvPr/>
        </p:nvSpPr>
        <p:spPr>
          <a:xfrm>
            <a:off x="8463301" y="1578431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sp>
        <p:nvSpPr>
          <p:cNvPr id="129" name="TextBox 128"/>
          <p:cNvSpPr txBox="1"/>
          <p:nvPr/>
        </p:nvSpPr>
        <p:spPr>
          <a:xfrm>
            <a:off x="8452846" y="1969518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cxnSp>
        <p:nvCxnSpPr>
          <p:cNvPr id="130" name="Straight Arrow Connector 129"/>
          <p:cNvCxnSpPr/>
          <p:nvPr/>
        </p:nvCxnSpPr>
        <p:spPr bwMode="auto">
          <a:xfrm flipV="1">
            <a:off x="8259848" y="2066602"/>
            <a:ext cx="270000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 bwMode="auto">
          <a:xfrm>
            <a:off x="8132108" y="2204864"/>
            <a:ext cx="0" cy="557797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 bwMode="auto">
          <a:xfrm>
            <a:off x="793008" y="1378095"/>
            <a:ext cx="7565340" cy="122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33" name="Straight Connector 132"/>
          <p:cNvCxnSpPr/>
          <p:nvPr/>
        </p:nvCxnSpPr>
        <p:spPr bwMode="auto">
          <a:xfrm flipH="1">
            <a:off x="8358348" y="1390294"/>
            <a:ext cx="0" cy="28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 bwMode="auto">
          <a:xfrm flipV="1">
            <a:off x="7961784" y="2765613"/>
            <a:ext cx="170324" cy="1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 bwMode="auto">
          <a:xfrm flipH="1">
            <a:off x="7322909" y="2847367"/>
            <a:ext cx="258095" cy="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6" name="TextBox 135"/>
          <p:cNvSpPr txBox="1"/>
          <p:nvPr/>
        </p:nvSpPr>
        <p:spPr>
          <a:xfrm>
            <a:off x="2204065" y="1384260"/>
            <a:ext cx="12490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/>
              <a:t>PC[31-28]Instruction[25-0]00</a:t>
            </a:r>
            <a:endParaRPr lang="en-US" sz="600" b="1"/>
          </a:p>
        </p:txBody>
      </p:sp>
      <p:cxnSp>
        <p:nvCxnSpPr>
          <p:cNvPr id="137" name="Straight Connector 136"/>
          <p:cNvCxnSpPr/>
          <p:nvPr/>
        </p:nvCxnSpPr>
        <p:spPr bwMode="auto">
          <a:xfrm flipH="1" flipV="1">
            <a:off x="7173549" y="2718573"/>
            <a:ext cx="412459" cy="1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 bwMode="auto">
          <a:xfrm>
            <a:off x="7177723" y="2718573"/>
            <a:ext cx="0" cy="199847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 bwMode="auto">
          <a:xfrm flipH="1">
            <a:off x="6661319" y="2918420"/>
            <a:ext cx="512230" cy="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0" name="TextBox 139"/>
          <p:cNvSpPr txBox="1"/>
          <p:nvPr/>
        </p:nvSpPr>
        <p:spPr>
          <a:xfrm>
            <a:off x="7348404" y="2983262"/>
            <a:ext cx="3626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>
                <a:solidFill>
                  <a:srgbClr val="FF0000"/>
                </a:solidFill>
              </a:rPr>
              <a:t>Zero</a:t>
            </a:r>
            <a:endParaRPr lang="en-US" sz="600" b="1">
              <a:solidFill>
                <a:srgbClr val="FF0000"/>
              </a:solidFill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6594831" y="2904610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Branch</a:t>
            </a:r>
            <a:endParaRPr lang="en-US" sz="600" b="1" dirty="0">
              <a:solidFill>
                <a:srgbClr val="FF0000"/>
              </a:solidFill>
            </a:endParaRPr>
          </a:p>
        </p:txBody>
      </p:sp>
      <p:cxnSp>
        <p:nvCxnSpPr>
          <p:cNvPr id="142" name="Straight Connector 141"/>
          <p:cNvCxnSpPr/>
          <p:nvPr/>
        </p:nvCxnSpPr>
        <p:spPr bwMode="auto">
          <a:xfrm>
            <a:off x="8646291" y="2196157"/>
            <a:ext cx="0" cy="152723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3" name="TextBox 142"/>
          <p:cNvSpPr txBox="1"/>
          <p:nvPr/>
        </p:nvSpPr>
        <p:spPr>
          <a:xfrm>
            <a:off x="8463157" y="2303627"/>
            <a:ext cx="3738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Jump</a:t>
            </a:r>
            <a:endParaRPr lang="en-US" sz="600" b="1" dirty="0">
              <a:solidFill>
                <a:srgbClr val="FF0000"/>
              </a:solidFill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3556199" y="173825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/>
              <a:t>32</a:t>
            </a:r>
            <a:endParaRPr lang="en-US" sz="600" b="1"/>
          </a:p>
        </p:txBody>
      </p:sp>
      <p:cxnSp>
        <p:nvCxnSpPr>
          <p:cNvPr id="145" name="Straight Connector 144"/>
          <p:cNvCxnSpPr/>
          <p:nvPr/>
        </p:nvCxnSpPr>
        <p:spPr bwMode="auto">
          <a:xfrm flipV="1">
            <a:off x="793008" y="1378095"/>
            <a:ext cx="0" cy="354416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 bwMode="auto">
          <a:xfrm flipV="1">
            <a:off x="8753730" y="1770975"/>
            <a:ext cx="227434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 bwMode="auto">
          <a:xfrm flipV="1">
            <a:off x="8966502" y="1196752"/>
            <a:ext cx="0" cy="58308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 bwMode="auto">
          <a:xfrm flipH="1">
            <a:off x="244280" y="1196752"/>
            <a:ext cx="8722222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 bwMode="auto">
          <a:xfrm>
            <a:off x="244280" y="1196752"/>
            <a:ext cx="0" cy="371703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 bwMode="auto">
          <a:xfrm>
            <a:off x="8358348" y="1679337"/>
            <a:ext cx="144000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1" name="TextBox 150"/>
          <p:cNvSpPr txBox="1"/>
          <p:nvPr/>
        </p:nvSpPr>
        <p:spPr>
          <a:xfrm>
            <a:off x="2067091" y="4913106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2" name="TextBox 151"/>
          <p:cNvSpPr txBox="1"/>
          <p:nvPr/>
        </p:nvSpPr>
        <p:spPr>
          <a:xfrm>
            <a:off x="2066563" y="4297139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3" name="TextBox 152"/>
          <p:cNvSpPr txBox="1"/>
          <p:nvPr/>
        </p:nvSpPr>
        <p:spPr>
          <a:xfrm>
            <a:off x="2067331" y="5332442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4" name="TextBox 153"/>
          <p:cNvSpPr txBox="1"/>
          <p:nvPr/>
        </p:nvSpPr>
        <p:spPr>
          <a:xfrm>
            <a:off x="2067519" y="4622133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5" name="TextBox 154"/>
          <p:cNvSpPr txBox="1"/>
          <p:nvPr/>
        </p:nvSpPr>
        <p:spPr>
          <a:xfrm>
            <a:off x="2074441" y="1102190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156" name="Straight Connector 155"/>
          <p:cNvCxnSpPr/>
          <p:nvPr/>
        </p:nvCxnSpPr>
        <p:spPr bwMode="auto">
          <a:xfrm>
            <a:off x="3599904" y="1844824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 bwMode="auto">
          <a:xfrm>
            <a:off x="4776783" y="4358794"/>
            <a:ext cx="1451401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8" name="TextBox 157"/>
          <p:cNvSpPr txBox="1"/>
          <p:nvPr/>
        </p:nvSpPr>
        <p:spPr>
          <a:xfrm>
            <a:off x="4667430" y="5373403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159" name="Straight Connector 158"/>
          <p:cNvCxnSpPr/>
          <p:nvPr/>
        </p:nvCxnSpPr>
        <p:spPr bwMode="auto">
          <a:xfrm flipV="1">
            <a:off x="6252643" y="4852619"/>
            <a:ext cx="1083013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0" name="Straight Connector 159"/>
          <p:cNvCxnSpPr/>
          <p:nvPr/>
        </p:nvCxnSpPr>
        <p:spPr bwMode="auto">
          <a:xfrm flipV="1">
            <a:off x="7335656" y="2847365"/>
            <a:ext cx="0" cy="201735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4" name="Straight Connector 163"/>
          <p:cNvCxnSpPr/>
          <p:nvPr/>
        </p:nvCxnSpPr>
        <p:spPr bwMode="auto">
          <a:xfrm>
            <a:off x="1924938" y="5176787"/>
            <a:ext cx="24608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7" name="Straight Connector 166"/>
          <p:cNvCxnSpPr/>
          <p:nvPr/>
        </p:nvCxnSpPr>
        <p:spPr bwMode="auto">
          <a:xfrm>
            <a:off x="2179774" y="4523531"/>
            <a:ext cx="0" cy="1708593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8" name="Straight Connector 167"/>
          <p:cNvCxnSpPr/>
          <p:nvPr/>
        </p:nvCxnSpPr>
        <p:spPr bwMode="auto">
          <a:xfrm>
            <a:off x="2179234" y="4587762"/>
            <a:ext cx="1192721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/>
          <p:nvPr/>
        </p:nvCxnSpPr>
        <p:spPr bwMode="auto">
          <a:xfrm>
            <a:off x="2171018" y="4897977"/>
            <a:ext cx="1192721" cy="0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/>
          <p:nvPr/>
        </p:nvCxnSpPr>
        <p:spPr bwMode="auto">
          <a:xfrm>
            <a:off x="2174133" y="5608654"/>
            <a:ext cx="745689" cy="1893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 bwMode="auto">
          <a:xfrm>
            <a:off x="6239300" y="5248881"/>
            <a:ext cx="250976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9" name="TextBox 178"/>
          <p:cNvSpPr txBox="1"/>
          <p:nvPr/>
        </p:nvSpPr>
        <p:spPr>
          <a:xfrm>
            <a:off x="6676662" y="3004390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0" name="TextBox 179"/>
          <p:cNvSpPr txBox="1"/>
          <p:nvPr/>
        </p:nvSpPr>
        <p:spPr>
          <a:xfrm>
            <a:off x="8545133" y="2456803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7347390" y="4780792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8392326" y="4755881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3" name="TextBox 182"/>
          <p:cNvSpPr txBox="1"/>
          <p:nvPr/>
        </p:nvSpPr>
        <p:spPr>
          <a:xfrm>
            <a:off x="7540310" y="6327772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4" name="TextBox 183"/>
          <p:cNvSpPr txBox="1"/>
          <p:nvPr/>
        </p:nvSpPr>
        <p:spPr>
          <a:xfrm>
            <a:off x="5028288" y="4696466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1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5" name="TextBox 184"/>
          <p:cNvSpPr txBox="1"/>
          <p:nvPr/>
        </p:nvSpPr>
        <p:spPr>
          <a:xfrm>
            <a:off x="3961918" y="6355601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2902288" y="5904667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7" name="TextBox 186"/>
          <p:cNvSpPr txBox="1"/>
          <p:nvPr/>
        </p:nvSpPr>
        <p:spPr>
          <a:xfrm>
            <a:off x="3663414" y="4002269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1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8" name="TextBox 187"/>
          <p:cNvSpPr txBox="1"/>
          <p:nvPr/>
        </p:nvSpPr>
        <p:spPr>
          <a:xfrm>
            <a:off x="5776236" y="4174311"/>
            <a:ext cx="320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Or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cxnSp>
        <p:nvCxnSpPr>
          <p:cNvPr id="161" name="Straight Connector 160"/>
          <p:cNvCxnSpPr/>
          <p:nvPr/>
        </p:nvCxnSpPr>
        <p:spPr bwMode="auto">
          <a:xfrm>
            <a:off x="2194827" y="4906201"/>
            <a:ext cx="476404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3" name="Straight Connector 162"/>
          <p:cNvCxnSpPr/>
          <p:nvPr/>
        </p:nvCxnSpPr>
        <p:spPr bwMode="auto">
          <a:xfrm flipH="1" flipV="1">
            <a:off x="4776783" y="5649566"/>
            <a:ext cx="0" cy="559178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1" name="Rectangle 170"/>
          <p:cNvSpPr/>
          <p:nvPr/>
        </p:nvSpPr>
        <p:spPr>
          <a:xfrm>
            <a:off x="4167137" y="511113"/>
            <a:ext cx="19958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dirty="0"/>
              <a:t>Ori </a:t>
            </a:r>
            <a:r>
              <a:rPr lang="en-US" dirty="0" err="1"/>
              <a:t>rt</a:t>
            </a:r>
            <a:r>
              <a:rPr lang="en-US" dirty="0"/>
              <a:t> </a:t>
            </a:r>
            <a:r>
              <a:rPr lang="en-US" dirty="0" err="1"/>
              <a:t>rs</a:t>
            </a:r>
            <a:r>
              <a:rPr lang="en-US" dirty="0"/>
              <a:t> </a:t>
            </a:r>
            <a:r>
              <a:rPr lang="en-US" dirty="0" err="1"/>
              <a:t>imm</a:t>
            </a:r>
            <a:r>
              <a:rPr 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368767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Load</a:t>
            </a:r>
            <a:r>
              <a:rPr lang="zh-CN" altLang="en-US" dirty="0"/>
              <a:t>指令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34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4641589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2181595" y="4897977"/>
            <a:ext cx="1188000" cy="1066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 bwMode="auto">
          <a:xfrm>
            <a:off x="2174435" y="5610273"/>
            <a:ext cx="745689" cy="1893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Line 16"/>
          <p:cNvSpPr>
            <a:spLocks noChangeShapeType="1"/>
          </p:cNvSpPr>
          <p:nvPr/>
        </p:nvSpPr>
        <p:spPr bwMode="auto">
          <a:xfrm flipV="1">
            <a:off x="4255346" y="5262102"/>
            <a:ext cx="720642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sp>
        <p:nvSpPr>
          <p:cNvPr id="10" name="Line 16"/>
          <p:cNvSpPr>
            <a:spLocks noChangeShapeType="1"/>
          </p:cNvSpPr>
          <p:nvPr/>
        </p:nvSpPr>
        <p:spPr bwMode="auto">
          <a:xfrm flipV="1">
            <a:off x="4246822" y="4655537"/>
            <a:ext cx="1315173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grpSp>
        <p:nvGrpSpPr>
          <p:cNvPr id="11" name="Group 10"/>
          <p:cNvGrpSpPr/>
          <p:nvPr/>
        </p:nvGrpSpPr>
        <p:grpSpPr>
          <a:xfrm>
            <a:off x="3328961" y="4222865"/>
            <a:ext cx="980692" cy="1165300"/>
            <a:chOff x="3901136" y="3847876"/>
            <a:chExt cx="980692" cy="1165300"/>
          </a:xfrm>
        </p:grpSpPr>
        <p:sp>
          <p:nvSpPr>
            <p:cNvPr id="12" name="Rectangle 11"/>
            <p:cNvSpPr/>
            <p:nvPr/>
          </p:nvSpPr>
          <p:spPr bwMode="auto">
            <a:xfrm>
              <a:off x="3939516" y="4137448"/>
              <a:ext cx="879481" cy="867994"/>
            </a:xfrm>
            <a:prstGeom prst="rect">
              <a:avLst/>
            </a:prstGeom>
            <a:ln w="12700"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600" b="1" dirty="0">
                  <a:latin typeface="Arial" pitchFamily="34" charset="0"/>
                  <a:ea typeface="宋体" pitchFamily="2" charset="-122"/>
                </a:rPr>
                <a:t>         </a:t>
              </a:r>
              <a:r>
                <a:rPr lang="en-US" altLang="zh-CN" sz="600" b="1" dirty="0">
                  <a:latin typeface="Arial" pitchFamily="34" charset="0"/>
                  <a:ea typeface="宋体" pitchFamily="2" charset="-122"/>
                </a:rPr>
                <a:t>Registers</a:t>
              </a:r>
              <a:endParaRPr kumimoji="0" lang="zh-CN" altLang="en-US" sz="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912338" y="4133115"/>
              <a:ext cx="5052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register1</a:t>
              </a:r>
              <a:endParaRPr kumimoji="1" lang="zh-CN" altLang="en-US" sz="60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906804" y="4304129"/>
              <a:ext cx="5052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register2</a:t>
              </a:r>
              <a:endParaRPr kumimoji="1" lang="zh-CN" altLang="en-US" sz="6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01136" y="4653136"/>
              <a:ext cx="975495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600" b="1" dirty="0"/>
                <a:t>write</a:t>
              </a:r>
              <a:r>
                <a:rPr kumimoji="1" lang="zh-CN" altLang="en-US" sz="600" b="1" dirty="0"/>
                <a:t> </a:t>
              </a:r>
              <a:r>
                <a:rPr kumimoji="1" lang="en-US" altLang="zh-CN" sz="600" b="1" dirty="0"/>
                <a:t>register</a:t>
              </a:r>
              <a:endParaRPr kumimoji="1" lang="zh-CN" altLang="en-US" sz="6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901136" y="4797152"/>
              <a:ext cx="975495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600" b="1" dirty="0"/>
                <a:t>write</a:t>
              </a:r>
              <a:r>
                <a:rPr kumimoji="1" lang="zh-CN" altLang="en-US" sz="600" b="1" dirty="0"/>
                <a:t> </a:t>
              </a:r>
              <a:r>
                <a:rPr kumimoji="1" lang="en-US" altLang="zh-CN" sz="600" b="1" dirty="0"/>
                <a:t>data</a:t>
              </a:r>
              <a:endParaRPr kumimoji="1" lang="zh-CN" altLang="en-US" sz="6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499992" y="4184810"/>
              <a:ext cx="3818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data1</a:t>
              </a:r>
              <a:endParaRPr kumimoji="1" lang="zh-CN" altLang="en-US" sz="6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499992" y="4736177"/>
              <a:ext cx="3818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data2</a:t>
              </a:r>
              <a:endParaRPr kumimoji="1" lang="zh-CN" altLang="en-US" sz="6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087312" y="3847876"/>
              <a:ext cx="53732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 err="1">
                  <a:solidFill>
                    <a:srgbClr val="FF0000"/>
                  </a:solidFill>
                </a:rPr>
                <a:t>RegWrite</a:t>
              </a:r>
              <a:endParaRPr kumimoji="1" lang="zh-CN" altLang="en-US" sz="6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 bwMode="auto">
            <a:xfrm flipV="1">
              <a:off x="4355976" y="3995962"/>
              <a:ext cx="0" cy="144016"/>
            </a:xfrm>
            <a:prstGeom prst="line">
              <a:avLst/>
            </a:prstGeom>
            <a:ln w="1270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1" name="Straight Connector 20"/>
          <p:cNvCxnSpPr/>
          <p:nvPr/>
        </p:nvCxnSpPr>
        <p:spPr bwMode="auto">
          <a:xfrm>
            <a:off x="2179774" y="1369326"/>
            <a:ext cx="1" cy="484183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 bwMode="auto">
          <a:xfrm flipH="1" flipV="1">
            <a:off x="1940658" y="5183944"/>
            <a:ext cx="254169" cy="289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126842" y="6040402"/>
            <a:ext cx="79220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/>
              <a:t>instruction[15-0</a:t>
            </a:r>
            <a:r>
              <a:rPr kumimoji="1" lang="en-US" altLang="zh-CN" sz="600" b="1" dirty="0"/>
              <a:t>]</a:t>
            </a:r>
            <a:endParaRPr kumimoji="1" lang="zh-CN" altLang="en-US" sz="6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2128191" y="4369764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instruction[25-21]</a:t>
            </a:r>
            <a:endParaRPr kumimoji="1" lang="zh-CN" altLang="en-US" sz="6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2131425" y="4684801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instruction[20-16]</a:t>
            </a:r>
            <a:endParaRPr kumimoji="1" lang="zh-CN" altLang="en-US" sz="6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2123728" y="5391212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instruction[15-11]</a:t>
            </a:r>
            <a:endParaRPr kumimoji="1" lang="zh-CN" altLang="en-US" sz="600" b="1" dirty="0"/>
          </a:p>
        </p:txBody>
      </p:sp>
      <p:sp>
        <p:nvSpPr>
          <p:cNvPr id="27" name="AutoShape 54"/>
          <p:cNvSpPr>
            <a:spLocks noChangeArrowheads="1"/>
          </p:cNvSpPr>
          <p:nvPr/>
        </p:nvSpPr>
        <p:spPr bwMode="auto">
          <a:xfrm rot="16200000">
            <a:off x="5212253" y="4764441"/>
            <a:ext cx="1393906" cy="694422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600" b="1" dirty="0"/>
              <a:t>      </a:t>
            </a:r>
          </a:p>
        </p:txBody>
      </p:sp>
      <p:sp>
        <p:nvSpPr>
          <p:cNvPr id="28" name="AutoShape 55"/>
          <p:cNvSpPr>
            <a:spLocks noChangeArrowheads="1"/>
          </p:cNvSpPr>
          <p:nvPr/>
        </p:nvSpPr>
        <p:spPr bwMode="auto">
          <a:xfrm rot="5400000">
            <a:off x="5417533" y="5058247"/>
            <a:ext cx="431800" cy="142875"/>
          </a:xfrm>
          <a:prstGeom prst="flowChartExtract">
            <a:avLst/>
          </a:pr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600" b="1"/>
          </a:p>
        </p:txBody>
      </p:sp>
      <p:sp>
        <p:nvSpPr>
          <p:cNvPr id="29" name="Line 16"/>
          <p:cNvSpPr>
            <a:spLocks noChangeShapeType="1"/>
          </p:cNvSpPr>
          <p:nvPr/>
        </p:nvSpPr>
        <p:spPr bwMode="auto">
          <a:xfrm>
            <a:off x="6239300" y="5248881"/>
            <a:ext cx="578249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cxnSp>
        <p:nvCxnSpPr>
          <p:cNvPr id="30" name="Straight Connector 29"/>
          <p:cNvCxnSpPr/>
          <p:nvPr/>
        </p:nvCxnSpPr>
        <p:spPr bwMode="auto">
          <a:xfrm>
            <a:off x="6022503" y="4514593"/>
            <a:ext cx="0" cy="146339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761336" y="4358794"/>
            <a:ext cx="48923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ALU</a:t>
            </a:r>
            <a:r>
              <a:rPr kumimoji="1" lang="zh-CN" altLang="en-US" sz="6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600" b="1" dirty="0">
                <a:solidFill>
                  <a:srgbClr val="FF0000"/>
                </a:solidFill>
              </a:rPr>
              <a:t>Op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875409" y="5052332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</a:p>
          <a:p>
            <a:r>
              <a:rPr kumimoji="1" lang="en-US" altLang="zh-CN" sz="600" b="1" dirty="0"/>
              <a:t>Result</a:t>
            </a:r>
            <a:endParaRPr kumimoji="1" lang="zh-CN" altLang="en-US" sz="6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5742421" y="4965990"/>
            <a:ext cx="35618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  <a:endParaRPr kumimoji="1" lang="zh-CN" altLang="en-US" sz="6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5909711" y="4864720"/>
            <a:ext cx="3626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Zero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35" name="Straight Connector 34"/>
          <p:cNvCxnSpPr/>
          <p:nvPr/>
        </p:nvCxnSpPr>
        <p:spPr bwMode="auto">
          <a:xfrm>
            <a:off x="8831846" y="5521793"/>
            <a:ext cx="0" cy="1219575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 bwMode="auto">
          <a:xfrm flipH="1">
            <a:off x="3216995" y="6741368"/>
            <a:ext cx="5614851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 bwMode="auto">
          <a:xfrm flipH="1" flipV="1">
            <a:off x="3223873" y="5318708"/>
            <a:ext cx="0" cy="142266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Rounded Rectangle 37"/>
          <p:cNvSpPr/>
          <p:nvPr/>
        </p:nvSpPr>
        <p:spPr bwMode="auto">
          <a:xfrm>
            <a:off x="4981468" y="5080164"/>
            <a:ext cx="283859" cy="796476"/>
          </a:xfrm>
          <a:prstGeom prst="roundRect">
            <a:avLst>
              <a:gd name="adj" fmla="val 50000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39" name="Line 16"/>
          <p:cNvSpPr>
            <a:spLocks noChangeShapeType="1"/>
          </p:cNvSpPr>
          <p:nvPr/>
        </p:nvSpPr>
        <p:spPr bwMode="auto">
          <a:xfrm flipV="1">
            <a:off x="5271810" y="5502743"/>
            <a:ext cx="315439" cy="1599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sp>
        <p:nvSpPr>
          <p:cNvPr id="40" name="TextBox 39"/>
          <p:cNvSpPr txBox="1"/>
          <p:nvPr/>
        </p:nvSpPr>
        <p:spPr>
          <a:xfrm>
            <a:off x="5048316" y="5218616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41" name="TextBox 40"/>
          <p:cNvSpPr txBox="1"/>
          <p:nvPr/>
        </p:nvSpPr>
        <p:spPr>
          <a:xfrm>
            <a:off x="4938727" y="5174088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4942064" y="5542719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cxnSp>
        <p:nvCxnSpPr>
          <p:cNvPr id="43" name="Straight Connector 42"/>
          <p:cNvCxnSpPr/>
          <p:nvPr/>
        </p:nvCxnSpPr>
        <p:spPr bwMode="auto">
          <a:xfrm>
            <a:off x="5132291" y="4970833"/>
            <a:ext cx="1" cy="10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4911972" y="4833010"/>
            <a:ext cx="47641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ALUSrc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45" name="Rounded Rectangle 44"/>
          <p:cNvSpPr/>
          <p:nvPr/>
        </p:nvSpPr>
        <p:spPr bwMode="auto">
          <a:xfrm>
            <a:off x="2911251" y="4956117"/>
            <a:ext cx="236253" cy="756724"/>
          </a:xfrm>
          <a:prstGeom prst="roundRect">
            <a:avLst>
              <a:gd name="adj" fmla="val 50000"/>
            </a:avLst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965003" y="5193050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2897777" y="5131260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chemeClr val="accent3">
                    <a:lumMod val="75000"/>
                  </a:schemeClr>
                </a:solidFill>
              </a:rPr>
              <a:t>0</a:t>
            </a:r>
            <a:endParaRPr kumimoji="1" lang="zh-CN" altLang="en-US" sz="6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909502" y="5497397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chemeClr val="accent3">
                    <a:lumMod val="75000"/>
                  </a:schemeClr>
                </a:solidFill>
              </a:rPr>
              <a:t>1</a:t>
            </a:r>
            <a:endParaRPr kumimoji="1" lang="zh-CN" altLang="en-US" sz="6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49" name="Straight Connector 48"/>
          <p:cNvCxnSpPr/>
          <p:nvPr/>
        </p:nvCxnSpPr>
        <p:spPr bwMode="auto">
          <a:xfrm>
            <a:off x="3019598" y="5704261"/>
            <a:ext cx="1" cy="10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772599" y="5783936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RegDst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51" name="Oval 50"/>
          <p:cNvSpPr/>
          <p:nvPr/>
        </p:nvSpPr>
        <p:spPr bwMode="auto">
          <a:xfrm>
            <a:off x="3829779" y="5732552"/>
            <a:ext cx="495949" cy="89668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859892" y="5935691"/>
            <a:ext cx="49244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700" b="1" dirty="0"/>
              <a:t>sign</a:t>
            </a:r>
          </a:p>
          <a:p>
            <a:pPr algn="ctr"/>
            <a:r>
              <a:rPr kumimoji="1" lang="en-US" altLang="zh-CN" sz="700" b="1" dirty="0"/>
              <a:t>or zero</a:t>
            </a:r>
          </a:p>
          <a:p>
            <a:pPr algn="ctr"/>
            <a:r>
              <a:rPr kumimoji="1" lang="en-US" altLang="zh-CN" sz="700" b="1" dirty="0"/>
              <a:t>extend</a:t>
            </a:r>
            <a:endParaRPr kumimoji="1" lang="zh-CN" altLang="en-US" sz="700" b="1" dirty="0"/>
          </a:p>
        </p:txBody>
      </p:sp>
      <p:cxnSp>
        <p:nvCxnSpPr>
          <p:cNvPr id="53" name="Straight Connector 52"/>
          <p:cNvCxnSpPr/>
          <p:nvPr/>
        </p:nvCxnSpPr>
        <p:spPr bwMode="auto">
          <a:xfrm>
            <a:off x="2673630" y="4899249"/>
            <a:ext cx="0" cy="309939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 bwMode="auto">
          <a:xfrm>
            <a:off x="2671231" y="5197624"/>
            <a:ext cx="241771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 bwMode="auto">
          <a:xfrm flipV="1">
            <a:off x="3223872" y="5312881"/>
            <a:ext cx="156594" cy="6089"/>
          </a:xfrm>
          <a:prstGeom prst="straightConnector1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 bwMode="auto">
          <a:xfrm flipV="1">
            <a:off x="3147504" y="5143809"/>
            <a:ext cx="234000" cy="0"/>
          </a:xfrm>
          <a:prstGeom prst="straightConnector1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 bwMode="auto">
          <a:xfrm flipV="1">
            <a:off x="2179776" y="6202508"/>
            <a:ext cx="1643126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 bwMode="auto">
          <a:xfrm>
            <a:off x="3517717" y="6129154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3491880" y="6001107"/>
            <a:ext cx="2840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/>
              <a:t>16</a:t>
            </a:r>
          </a:p>
        </p:txBody>
      </p:sp>
      <p:cxnSp>
        <p:nvCxnSpPr>
          <p:cNvPr id="60" name="Straight Connector 59"/>
          <p:cNvCxnSpPr/>
          <p:nvPr/>
        </p:nvCxnSpPr>
        <p:spPr bwMode="auto">
          <a:xfrm>
            <a:off x="4329232" y="6201163"/>
            <a:ext cx="447551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 bwMode="auto">
          <a:xfrm flipV="1">
            <a:off x="4776783" y="4358794"/>
            <a:ext cx="0" cy="184995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 bwMode="auto">
          <a:xfrm flipH="1">
            <a:off x="4776783" y="5650744"/>
            <a:ext cx="199205" cy="0"/>
          </a:xfrm>
          <a:prstGeom prst="line">
            <a:avLst/>
          </a:prstGeom>
          <a:ln w="25400">
            <a:solidFill>
              <a:srgbClr val="0432FF"/>
            </a:solidFill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4384649" y="6032069"/>
            <a:ext cx="2840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 dirty="0"/>
              <a:t>32</a:t>
            </a:r>
          </a:p>
        </p:txBody>
      </p:sp>
      <p:sp>
        <p:nvSpPr>
          <p:cNvPr id="64" name="Rectangle 63"/>
          <p:cNvSpPr/>
          <p:nvPr/>
        </p:nvSpPr>
        <p:spPr bwMode="auto">
          <a:xfrm>
            <a:off x="6826495" y="5137084"/>
            <a:ext cx="1069394" cy="1038215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600" b="1" dirty="0">
                <a:latin typeface="Arial" pitchFamily="34" charset="0"/>
                <a:ea typeface="宋体" pitchFamily="2" charset="-122"/>
              </a:rPr>
              <a:t>Data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Memory</a:t>
            </a:r>
            <a:endParaRPr kumimoji="0" lang="zh-CN" altLang="en-US" sz="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784889" y="5174088"/>
            <a:ext cx="47481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/>
              <a:t>Address</a:t>
            </a:r>
            <a:endParaRPr kumimoji="1" lang="zh-CN" altLang="en-US" sz="6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6805587" y="5762404"/>
            <a:ext cx="9754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600" b="1"/>
              <a:t>write</a:t>
            </a:r>
          </a:p>
          <a:p>
            <a:r>
              <a:rPr kumimoji="1" lang="en-US" altLang="zh-CN" sz="600" b="1" dirty="0"/>
              <a:t>data</a:t>
            </a:r>
            <a:endParaRPr kumimoji="1" lang="zh-CN" altLang="en-US" sz="6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556279" y="5255799"/>
            <a:ext cx="3465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data</a:t>
            </a:r>
            <a:endParaRPr kumimoji="1" lang="zh-CN" altLang="en-US" sz="600" b="1" dirty="0"/>
          </a:p>
        </p:txBody>
      </p:sp>
      <p:sp>
        <p:nvSpPr>
          <p:cNvPr id="68" name="Rounded Rectangle 67"/>
          <p:cNvSpPr/>
          <p:nvPr/>
        </p:nvSpPr>
        <p:spPr bwMode="auto">
          <a:xfrm>
            <a:off x="8395605" y="5217332"/>
            <a:ext cx="250686" cy="620048"/>
          </a:xfrm>
          <a:prstGeom prst="roundRect">
            <a:avLst>
              <a:gd name="adj" fmla="val 50000"/>
            </a:avLst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8449357" y="5286256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70" name="TextBox 69"/>
          <p:cNvSpPr txBox="1"/>
          <p:nvPr/>
        </p:nvSpPr>
        <p:spPr>
          <a:xfrm>
            <a:off x="8382131" y="5255799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sp>
        <p:nvSpPr>
          <p:cNvPr id="71" name="TextBox 70"/>
          <p:cNvSpPr txBox="1"/>
          <p:nvPr/>
        </p:nvSpPr>
        <p:spPr>
          <a:xfrm>
            <a:off x="8393856" y="5621936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72" name="Line 16"/>
          <p:cNvSpPr>
            <a:spLocks noChangeShapeType="1"/>
          </p:cNvSpPr>
          <p:nvPr/>
        </p:nvSpPr>
        <p:spPr bwMode="auto">
          <a:xfrm>
            <a:off x="7907918" y="5387520"/>
            <a:ext cx="501982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cxnSp>
        <p:nvCxnSpPr>
          <p:cNvPr id="73" name="Straight Connector 72"/>
          <p:cNvCxnSpPr/>
          <p:nvPr/>
        </p:nvCxnSpPr>
        <p:spPr bwMode="auto">
          <a:xfrm flipH="1">
            <a:off x="7347390" y="5064546"/>
            <a:ext cx="885" cy="72538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7065338" y="4924407"/>
            <a:ext cx="58541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MemWrite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75" name="Straight Connector 74"/>
          <p:cNvCxnSpPr>
            <a:endCxn id="77" idx="2"/>
          </p:cNvCxnSpPr>
          <p:nvPr/>
        </p:nvCxnSpPr>
        <p:spPr bwMode="auto">
          <a:xfrm flipV="1">
            <a:off x="7358047" y="6175299"/>
            <a:ext cx="0" cy="171758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7085390" y="6325297"/>
            <a:ext cx="54534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 err="1">
                <a:solidFill>
                  <a:srgbClr val="FF0000"/>
                </a:solidFill>
              </a:rPr>
              <a:t>MemRead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77" name="Straight Connector 76"/>
          <p:cNvCxnSpPr/>
          <p:nvPr/>
        </p:nvCxnSpPr>
        <p:spPr bwMode="auto">
          <a:xfrm>
            <a:off x="8646291" y="5521793"/>
            <a:ext cx="185555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6397758" y="4982274"/>
            <a:ext cx="253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.</a:t>
            </a:r>
            <a:endParaRPr lang="en-US" sz="2000" b="1"/>
          </a:p>
        </p:txBody>
      </p:sp>
      <p:cxnSp>
        <p:nvCxnSpPr>
          <p:cNvPr id="79" name="Straight Connector 78"/>
          <p:cNvCxnSpPr/>
          <p:nvPr/>
        </p:nvCxnSpPr>
        <p:spPr bwMode="auto">
          <a:xfrm>
            <a:off x="6523287" y="5248881"/>
            <a:ext cx="0" cy="1278196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 bwMode="auto">
          <a:xfrm>
            <a:off x="6523287" y="6530029"/>
            <a:ext cx="1635622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 bwMode="auto">
          <a:xfrm flipV="1">
            <a:off x="8158909" y="5650744"/>
            <a:ext cx="0" cy="87633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 bwMode="auto">
          <a:xfrm>
            <a:off x="8158909" y="5650744"/>
            <a:ext cx="22322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 bwMode="auto">
          <a:xfrm flipH="1">
            <a:off x="8520948" y="5117528"/>
            <a:ext cx="0" cy="10800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8231445" y="4929910"/>
            <a:ext cx="57900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 err="1">
                <a:solidFill>
                  <a:srgbClr val="FF0000"/>
                </a:solidFill>
              </a:rPr>
              <a:t>MemtoReg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4331160" y="4999925"/>
            <a:ext cx="253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.</a:t>
            </a:r>
            <a:endParaRPr lang="en-US" sz="2000" b="1" dirty="0"/>
          </a:p>
        </p:txBody>
      </p:sp>
      <p:cxnSp>
        <p:nvCxnSpPr>
          <p:cNvPr id="86" name="Straight Connector 85"/>
          <p:cNvCxnSpPr/>
          <p:nvPr/>
        </p:nvCxnSpPr>
        <p:spPr bwMode="auto">
          <a:xfrm>
            <a:off x="4457958" y="5271069"/>
            <a:ext cx="0" cy="69753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 bwMode="auto">
          <a:xfrm flipV="1">
            <a:off x="4457958" y="5968602"/>
            <a:ext cx="2386800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Rectangle 87"/>
          <p:cNvSpPr/>
          <p:nvPr/>
        </p:nvSpPr>
        <p:spPr bwMode="auto">
          <a:xfrm>
            <a:off x="496816" y="4457005"/>
            <a:ext cx="184583" cy="893400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800" b="1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PC</a:t>
            </a:r>
            <a:endParaRPr lang="zh-CN" altLang="en-US" sz="800" b="1" dirty="0">
              <a:solidFill>
                <a:schemeClr val="tx1"/>
              </a:solidFill>
              <a:latin typeface="Arial" pitchFamily="34" charset="0"/>
              <a:ea typeface="宋体" pitchFamily="2" charset="-122"/>
            </a:endParaRPr>
          </a:p>
        </p:txBody>
      </p:sp>
      <p:cxnSp>
        <p:nvCxnSpPr>
          <p:cNvPr id="89" name="Straight Arrow Connector 88"/>
          <p:cNvCxnSpPr/>
          <p:nvPr/>
        </p:nvCxnSpPr>
        <p:spPr bwMode="auto">
          <a:xfrm>
            <a:off x="686799" y="4917936"/>
            <a:ext cx="350674" cy="1215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90" name="Rectangle 89"/>
          <p:cNvSpPr/>
          <p:nvPr/>
        </p:nvSpPr>
        <p:spPr bwMode="auto">
          <a:xfrm>
            <a:off x="1048813" y="4758614"/>
            <a:ext cx="899264" cy="828526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1028253" y="4783756"/>
            <a:ext cx="4555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address</a:t>
            </a:r>
            <a:endParaRPr kumimoji="1" lang="zh-CN" altLang="en-US" sz="600" b="1" dirty="0"/>
          </a:p>
        </p:txBody>
      </p:sp>
      <p:sp>
        <p:nvSpPr>
          <p:cNvPr id="92" name="TextBox 91"/>
          <p:cNvSpPr txBox="1"/>
          <p:nvPr/>
        </p:nvSpPr>
        <p:spPr>
          <a:xfrm>
            <a:off x="1041975" y="5310140"/>
            <a:ext cx="574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</a:t>
            </a:r>
          </a:p>
          <a:p>
            <a:r>
              <a:rPr kumimoji="1" lang="en-US" altLang="zh-CN" sz="600" b="1" dirty="0"/>
              <a:t>memory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1373880" y="5046813"/>
            <a:ext cx="574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600" b="1" dirty="0"/>
              <a:t>instruction</a:t>
            </a:r>
          </a:p>
          <a:p>
            <a:pPr algn="r"/>
            <a:r>
              <a:rPr kumimoji="1" lang="en-US" altLang="zh-CN" sz="600" b="1" dirty="0"/>
              <a:t>[31-0]</a:t>
            </a:r>
            <a:endParaRPr kumimoji="1" lang="zh-CN" altLang="en-US" sz="600" b="1" dirty="0"/>
          </a:p>
        </p:txBody>
      </p:sp>
      <p:cxnSp>
        <p:nvCxnSpPr>
          <p:cNvPr id="94" name="Straight Arrow Connector 93"/>
          <p:cNvCxnSpPr/>
          <p:nvPr/>
        </p:nvCxnSpPr>
        <p:spPr bwMode="auto">
          <a:xfrm>
            <a:off x="244280" y="4917936"/>
            <a:ext cx="252536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 bwMode="auto">
          <a:xfrm>
            <a:off x="4413175" y="6097040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 bwMode="auto">
          <a:xfrm>
            <a:off x="1107282" y="1491260"/>
            <a:ext cx="0" cy="30268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7" name="Straight Connector 96"/>
          <p:cNvCxnSpPr/>
          <p:nvPr/>
        </p:nvCxnSpPr>
        <p:spPr bwMode="auto">
          <a:xfrm>
            <a:off x="1107282" y="2046191"/>
            <a:ext cx="0" cy="30268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8" name="Straight Connector 97"/>
          <p:cNvCxnSpPr/>
          <p:nvPr/>
        </p:nvCxnSpPr>
        <p:spPr bwMode="auto">
          <a:xfrm>
            <a:off x="1476966" y="1642605"/>
            <a:ext cx="0" cy="50448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9" name="Straight Connector 98"/>
          <p:cNvCxnSpPr/>
          <p:nvPr/>
        </p:nvCxnSpPr>
        <p:spPr bwMode="auto">
          <a:xfrm flipV="1">
            <a:off x="1107282" y="2147087"/>
            <a:ext cx="369684" cy="20179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0" name="Straight Connector 99"/>
          <p:cNvCxnSpPr/>
          <p:nvPr/>
        </p:nvCxnSpPr>
        <p:spPr bwMode="auto">
          <a:xfrm>
            <a:off x="1107282" y="1491260"/>
            <a:ext cx="369684" cy="15134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1" name="Straight Connector 100"/>
          <p:cNvCxnSpPr/>
          <p:nvPr/>
        </p:nvCxnSpPr>
        <p:spPr bwMode="auto">
          <a:xfrm>
            <a:off x="1107282" y="1793949"/>
            <a:ext cx="164304" cy="100896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2" name="Straight Connector 101"/>
          <p:cNvCxnSpPr/>
          <p:nvPr/>
        </p:nvCxnSpPr>
        <p:spPr bwMode="auto">
          <a:xfrm flipV="1">
            <a:off x="1107282" y="1894846"/>
            <a:ext cx="164304" cy="15134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3" name="TextBox 102"/>
          <p:cNvSpPr txBox="1"/>
          <p:nvPr/>
        </p:nvSpPr>
        <p:spPr>
          <a:xfrm>
            <a:off x="1217555" y="1566932"/>
            <a:ext cx="276999" cy="617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" wrap="square" rtlCol="0">
            <a:spAutoFit/>
          </a:bodyPr>
          <a:lstStyle/>
          <a:p>
            <a:pPr algn="ctr"/>
            <a:r>
              <a:rPr kumimoji="1" lang="en-US" altLang="zh-CN" sz="600" b="1" dirty="0"/>
              <a:t>Adder</a:t>
            </a:r>
          </a:p>
        </p:txBody>
      </p:sp>
      <p:cxnSp>
        <p:nvCxnSpPr>
          <p:cNvPr id="104" name="Straight Arrow Connector 103"/>
          <p:cNvCxnSpPr/>
          <p:nvPr/>
        </p:nvCxnSpPr>
        <p:spPr bwMode="auto">
          <a:xfrm>
            <a:off x="793162" y="1642604"/>
            <a:ext cx="326945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5" name="Straight Arrow Connector 104"/>
          <p:cNvCxnSpPr/>
          <p:nvPr/>
        </p:nvCxnSpPr>
        <p:spPr bwMode="auto">
          <a:xfrm flipV="1">
            <a:off x="957148" y="2208501"/>
            <a:ext cx="14361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6" name="TextBox 105"/>
          <p:cNvSpPr txBox="1"/>
          <p:nvPr/>
        </p:nvSpPr>
        <p:spPr>
          <a:xfrm>
            <a:off x="793162" y="2128822"/>
            <a:ext cx="226344" cy="184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4</a:t>
            </a:r>
            <a:endParaRPr kumimoji="1" lang="zh-CN" altLang="en-US" sz="600" b="1" dirty="0"/>
          </a:p>
        </p:txBody>
      </p:sp>
      <p:cxnSp>
        <p:nvCxnSpPr>
          <p:cNvPr id="107" name="Straight Arrow Connector 106"/>
          <p:cNvCxnSpPr/>
          <p:nvPr/>
        </p:nvCxnSpPr>
        <p:spPr bwMode="auto">
          <a:xfrm flipV="1">
            <a:off x="6228184" y="2451446"/>
            <a:ext cx="121815" cy="2437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8" name="AutoShape 54"/>
          <p:cNvSpPr>
            <a:spLocks noChangeArrowheads="1"/>
          </p:cNvSpPr>
          <p:nvPr/>
        </p:nvSpPr>
        <p:spPr bwMode="auto">
          <a:xfrm rot="16200000">
            <a:off x="7016259" y="1821538"/>
            <a:ext cx="869413" cy="617319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600" b="1" dirty="0"/>
              <a:t>      </a:t>
            </a:r>
          </a:p>
        </p:txBody>
      </p:sp>
      <p:sp>
        <p:nvSpPr>
          <p:cNvPr id="109" name="AutoShape 55"/>
          <p:cNvSpPr>
            <a:spLocks noChangeArrowheads="1"/>
          </p:cNvSpPr>
          <p:nvPr/>
        </p:nvSpPr>
        <p:spPr bwMode="auto">
          <a:xfrm rot="5400000">
            <a:off x="7000085" y="2074999"/>
            <a:ext cx="431800" cy="142875"/>
          </a:xfrm>
          <a:prstGeom prst="flowChartExtract">
            <a:avLst/>
          </a:pr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600" b="1"/>
          </a:p>
        </p:txBody>
      </p:sp>
      <p:sp>
        <p:nvSpPr>
          <p:cNvPr id="110" name="TextBox 109"/>
          <p:cNvSpPr txBox="1"/>
          <p:nvPr/>
        </p:nvSpPr>
        <p:spPr>
          <a:xfrm>
            <a:off x="7407051" y="1997524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</a:p>
          <a:p>
            <a:r>
              <a:rPr kumimoji="1" lang="en-US" altLang="zh-CN" sz="600" b="1" dirty="0"/>
              <a:t>Result</a:t>
            </a:r>
            <a:endParaRPr kumimoji="1" lang="zh-CN" altLang="en-US" sz="600" b="1" dirty="0"/>
          </a:p>
        </p:txBody>
      </p:sp>
      <p:sp>
        <p:nvSpPr>
          <p:cNvPr id="111" name="TextBox 110"/>
          <p:cNvSpPr txBox="1"/>
          <p:nvPr/>
        </p:nvSpPr>
        <p:spPr>
          <a:xfrm>
            <a:off x="7210396" y="2052597"/>
            <a:ext cx="33374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Add</a:t>
            </a:r>
            <a:endParaRPr kumimoji="1" lang="zh-CN" altLang="en-US" sz="600" b="1" dirty="0"/>
          </a:p>
        </p:txBody>
      </p:sp>
      <p:sp>
        <p:nvSpPr>
          <p:cNvPr id="112" name="Oval 111"/>
          <p:cNvSpPr/>
          <p:nvPr/>
        </p:nvSpPr>
        <p:spPr bwMode="auto">
          <a:xfrm>
            <a:off x="6350001" y="2093407"/>
            <a:ext cx="357319" cy="691638"/>
          </a:xfrm>
          <a:prstGeom prst="ellips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6385912" y="2308658"/>
            <a:ext cx="36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shift</a:t>
            </a:r>
          </a:p>
          <a:p>
            <a:r>
              <a:rPr kumimoji="1" lang="en-US" altLang="zh-CN" sz="600" b="1" dirty="0"/>
              <a:t>left</a:t>
            </a:r>
            <a:r>
              <a:rPr kumimoji="1" lang="zh-CN" altLang="en-US" sz="600" b="1" dirty="0"/>
              <a:t> </a:t>
            </a:r>
            <a:r>
              <a:rPr kumimoji="1" lang="en-US" altLang="zh-CN" sz="600" b="1" dirty="0"/>
              <a:t>2</a:t>
            </a:r>
            <a:endParaRPr kumimoji="1" lang="zh-CN" altLang="en-US" sz="600" b="1" dirty="0"/>
          </a:p>
        </p:txBody>
      </p:sp>
      <p:cxnSp>
        <p:nvCxnSpPr>
          <p:cNvPr id="114" name="Straight Connector 113"/>
          <p:cNvCxnSpPr/>
          <p:nvPr/>
        </p:nvCxnSpPr>
        <p:spPr bwMode="auto">
          <a:xfrm>
            <a:off x="6228184" y="2456252"/>
            <a:ext cx="0" cy="190254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15" name="Straight Arrow Connector 114"/>
          <p:cNvCxnSpPr/>
          <p:nvPr/>
        </p:nvCxnSpPr>
        <p:spPr bwMode="auto">
          <a:xfrm>
            <a:off x="6707318" y="2451446"/>
            <a:ext cx="47141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6" name="Rounded Rectangle 115"/>
          <p:cNvSpPr/>
          <p:nvPr/>
        </p:nvSpPr>
        <p:spPr bwMode="auto">
          <a:xfrm>
            <a:off x="8018830" y="1510275"/>
            <a:ext cx="241018" cy="682697"/>
          </a:xfrm>
          <a:prstGeom prst="roundRect">
            <a:avLst>
              <a:gd name="adj" fmla="val 50000"/>
            </a:avLst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8056724" y="1697270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118" name="TextBox 117"/>
          <p:cNvSpPr txBox="1"/>
          <p:nvPr/>
        </p:nvSpPr>
        <p:spPr>
          <a:xfrm>
            <a:off x="7969419" y="1569825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119" name="TextBox 118"/>
          <p:cNvSpPr txBox="1"/>
          <p:nvPr/>
        </p:nvSpPr>
        <p:spPr>
          <a:xfrm>
            <a:off x="7956376" y="1975934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cxnSp>
        <p:nvCxnSpPr>
          <p:cNvPr id="120" name="Straight Arrow Connector 119"/>
          <p:cNvCxnSpPr/>
          <p:nvPr/>
        </p:nvCxnSpPr>
        <p:spPr bwMode="auto">
          <a:xfrm flipV="1">
            <a:off x="7759625" y="2050517"/>
            <a:ext cx="270000" cy="0"/>
          </a:xfrm>
          <a:prstGeom prst="straightConnector1">
            <a:avLst/>
          </a:prstGeom>
          <a:ln w="12700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 bwMode="auto">
          <a:xfrm>
            <a:off x="1482907" y="1930536"/>
            <a:ext cx="3885804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22" name="Straight Connector 121"/>
          <p:cNvCxnSpPr/>
          <p:nvPr/>
        </p:nvCxnSpPr>
        <p:spPr bwMode="auto">
          <a:xfrm flipV="1">
            <a:off x="5368711" y="1597263"/>
            <a:ext cx="0" cy="33327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23" name="Straight Arrow Connector 122"/>
          <p:cNvCxnSpPr/>
          <p:nvPr/>
        </p:nvCxnSpPr>
        <p:spPr bwMode="auto">
          <a:xfrm>
            <a:off x="5368711" y="1844397"/>
            <a:ext cx="1774279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 bwMode="auto">
          <a:xfrm>
            <a:off x="5368711" y="1608001"/>
            <a:ext cx="2650119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5" name="Delay 124"/>
          <p:cNvSpPr/>
          <p:nvPr/>
        </p:nvSpPr>
        <p:spPr bwMode="auto">
          <a:xfrm>
            <a:off x="7581002" y="2626730"/>
            <a:ext cx="398375" cy="279637"/>
          </a:xfrm>
          <a:prstGeom prst="flowChartDelay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26" name="Rounded Rectangle 125"/>
          <p:cNvSpPr/>
          <p:nvPr/>
        </p:nvSpPr>
        <p:spPr bwMode="auto">
          <a:xfrm>
            <a:off x="8512712" y="1518882"/>
            <a:ext cx="241018" cy="685982"/>
          </a:xfrm>
          <a:prstGeom prst="roundRect">
            <a:avLst>
              <a:gd name="adj" fmla="val 50000"/>
            </a:avLst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8557070" y="1679337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128" name="TextBox 127"/>
          <p:cNvSpPr txBox="1"/>
          <p:nvPr/>
        </p:nvSpPr>
        <p:spPr>
          <a:xfrm>
            <a:off x="8463301" y="1578431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sp>
        <p:nvSpPr>
          <p:cNvPr id="129" name="TextBox 128"/>
          <p:cNvSpPr txBox="1"/>
          <p:nvPr/>
        </p:nvSpPr>
        <p:spPr>
          <a:xfrm>
            <a:off x="8452846" y="1969518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cxnSp>
        <p:nvCxnSpPr>
          <p:cNvPr id="130" name="Straight Arrow Connector 129"/>
          <p:cNvCxnSpPr/>
          <p:nvPr/>
        </p:nvCxnSpPr>
        <p:spPr bwMode="auto">
          <a:xfrm flipV="1">
            <a:off x="8259848" y="2066602"/>
            <a:ext cx="270000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 bwMode="auto">
          <a:xfrm>
            <a:off x="8132108" y="2204864"/>
            <a:ext cx="0" cy="557797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 bwMode="auto">
          <a:xfrm>
            <a:off x="793008" y="1378095"/>
            <a:ext cx="7565340" cy="122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33" name="Straight Connector 132"/>
          <p:cNvCxnSpPr/>
          <p:nvPr/>
        </p:nvCxnSpPr>
        <p:spPr bwMode="auto">
          <a:xfrm flipH="1">
            <a:off x="8358348" y="1390294"/>
            <a:ext cx="0" cy="28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 bwMode="auto">
          <a:xfrm flipV="1">
            <a:off x="7961784" y="2765613"/>
            <a:ext cx="170324" cy="1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 bwMode="auto">
          <a:xfrm flipH="1">
            <a:off x="7322909" y="2847367"/>
            <a:ext cx="258095" cy="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6" name="TextBox 135"/>
          <p:cNvSpPr txBox="1"/>
          <p:nvPr/>
        </p:nvSpPr>
        <p:spPr>
          <a:xfrm>
            <a:off x="2204065" y="1384260"/>
            <a:ext cx="12490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/>
              <a:t>PC[31-28]Instruction[25-0]00</a:t>
            </a:r>
            <a:endParaRPr lang="en-US" sz="600" b="1"/>
          </a:p>
        </p:txBody>
      </p:sp>
      <p:cxnSp>
        <p:nvCxnSpPr>
          <p:cNvPr id="137" name="Straight Connector 136"/>
          <p:cNvCxnSpPr/>
          <p:nvPr/>
        </p:nvCxnSpPr>
        <p:spPr bwMode="auto">
          <a:xfrm flipH="1" flipV="1">
            <a:off x="7173549" y="2718573"/>
            <a:ext cx="412459" cy="1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 bwMode="auto">
          <a:xfrm>
            <a:off x="7177723" y="2718573"/>
            <a:ext cx="0" cy="199847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 bwMode="auto">
          <a:xfrm flipH="1">
            <a:off x="6661319" y="2918420"/>
            <a:ext cx="512230" cy="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0" name="TextBox 139"/>
          <p:cNvSpPr txBox="1"/>
          <p:nvPr/>
        </p:nvSpPr>
        <p:spPr>
          <a:xfrm>
            <a:off x="7348404" y="2983262"/>
            <a:ext cx="3626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>
                <a:solidFill>
                  <a:srgbClr val="FF0000"/>
                </a:solidFill>
              </a:rPr>
              <a:t>Zero</a:t>
            </a:r>
            <a:endParaRPr lang="en-US" sz="600" b="1">
              <a:solidFill>
                <a:srgbClr val="FF0000"/>
              </a:solidFill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6594831" y="2904610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Branch</a:t>
            </a:r>
            <a:endParaRPr lang="en-US" sz="600" b="1" dirty="0">
              <a:solidFill>
                <a:srgbClr val="FF0000"/>
              </a:solidFill>
            </a:endParaRPr>
          </a:p>
        </p:txBody>
      </p:sp>
      <p:cxnSp>
        <p:nvCxnSpPr>
          <p:cNvPr id="142" name="Straight Connector 141"/>
          <p:cNvCxnSpPr/>
          <p:nvPr/>
        </p:nvCxnSpPr>
        <p:spPr bwMode="auto">
          <a:xfrm>
            <a:off x="8646291" y="2196157"/>
            <a:ext cx="0" cy="152723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3" name="TextBox 142"/>
          <p:cNvSpPr txBox="1"/>
          <p:nvPr/>
        </p:nvSpPr>
        <p:spPr>
          <a:xfrm>
            <a:off x="8463157" y="2303627"/>
            <a:ext cx="3738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Jump</a:t>
            </a:r>
            <a:endParaRPr lang="en-US" sz="600" b="1" dirty="0">
              <a:solidFill>
                <a:srgbClr val="FF0000"/>
              </a:solidFill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3556199" y="173825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/>
              <a:t>32</a:t>
            </a:r>
            <a:endParaRPr lang="en-US" sz="600" b="1"/>
          </a:p>
        </p:txBody>
      </p:sp>
      <p:cxnSp>
        <p:nvCxnSpPr>
          <p:cNvPr id="145" name="Straight Connector 144"/>
          <p:cNvCxnSpPr/>
          <p:nvPr/>
        </p:nvCxnSpPr>
        <p:spPr bwMode="auto">
          <a:xfrm flipV="1">
            <a:off x="793008" y="1378095"/>
            <a:ext cx="0" cy="354416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 bwMode="auto">
          <a:xfrm flipV="1">
            <a:off x="8753730" y="1770975"/>
            <a:ext cx="227434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 bwMode="auto">
          <a:xfrm flipV="1">
            <a:off x="8966502" y="1196752"/>
            <a:ext cx="0" cy="58308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 bwMode="auto">
          <a:xfrm flipH="1">
            <a:off x="244280" y="1196752"/>
            <a:ext cx="8722222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 bwMode="auto">
          <a:xfrm>
            <a:off x="244280" y="1196752"/>
            <a:ext cx="0" cy="371703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 bwMode="auto">
          <a:xfrm>
            <a:off x="8358348" y="1679337"/>
            <a:ext cx="144000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1" name="TextBox 150"/>
          <p:cNvSpPr txBox="1"/>
          <p:nvPr/>
        </p:nvSpPr>
        <p:spPr>
          <a:xfrm>
            <a:off x="2067091" y="4913106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2" name="TextBox 151"/>
          <p:cNvSpPr txBox="1"/>
          <p:nvPr/>
        </p:nvSpPr>
        <p:spPr>
          <a:xfrm>
            <a:off x="2066563" y="4297139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3" name="TextBox 152"/>
          <p:cNvSpPr txBox="1"/>
          <p:nvPr/>
        </p:nvSpPr>
        <p:spPr>
          <a:xfrm>
            <a:off x="2067331" y="5332442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4" name="TextBox 153"/>
          <p:cNvSpPr txBox="1"/>
          <p:nvPr/>
        </p:nvSpPr>
        <p:spPr>
          <a:xfrm>
            <a:off x="2067519" y="4622133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5" name="TextBox 154"/>
          <p:cNvSpPr txBox="1"/>
          <p:nvPr/>
        </p:nvSpPr>
        <p:spPr>
          <a:xfrm>
            <a:off x="2074441" y="1102190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156" name="Straight Connector 155"/>
          <p:cNvCxnSpPr/>
          <p:nvPr/>
        </p:nvCxnSpPr>
        <p:spPr bwMode="auto">
          <a:xfrm>
            <a:off x="3599904" y="1844824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 bwMode="auto">
          <a:xfrm>
            <a:off x="4776783" y="4358794"/>
            <a:ext cx="1451401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8" name="TextBox 157"/>
          <p:cNvSpPr txBox="1"/>
          <p:nvPr/>
        </p:nvSpPr>
        <p:spPr>
          <a:xfrm>
            <a:off x="4667430" y="5373403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159" name="Straight Connector 158"/>
          <p:cNvCxnSpPr/>
          <p:nvPr/>
        </p:nvCxnSpPr>
        <p:spPr bwMode="auto">
          <a:xfrm flipV="1">
            <a:off x="6252643" y="4852619"/>
            <a:ext cx="1083013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0" name="Straight Connector 159"/>
          <p:cNvCxnSpPr/>
          <p:nvPr/>
        </p:nvCxnSpPr>
        <p:spPr bwMode="auto">
          <a:xfrm flipV="1">
            <a:off x="7335656" y="2847365"/>
            <a:ext cx="0" cy="201735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4" name="Straight Connector 163"/>
          <p:cNvCxnSpPr/>
          <p:nvPr/>
        </p:nvCxnSpPr>
        <p:spPr bwMode="auto">
          <a:xfrm>
            <a:off x="1924938" y="5176787"/>
            <a:ext cx="24608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7" name="Straight Connector 166"/>
          <p:cNvCxnSpPr/>
          <p:nvPr/>
        </p:nvCxnSpPr>
        <p:spPr bwMode="auto">
          <a:xfrm>
            <a:off x="2179774" y="4523531"/>
            <a:ext cx="0" cy="1708593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8" name="Straight Connector 167"/>
          <p:cNvCxnSpPr/>
          <p:nvPr/>
        </p:nvCxnSpPr>
        <p:spPr bwMode="auto">
          <a:xfrm>
            <a:off x="2179234" y="4587762"/>
            <a:ext cx="1192721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/>
          <p:nvPr/>
        </p:nvCxnSpPr>
        <p:spPr bwMode="auto">
          <a:xfrm>
            <a:off x="2171018" y="4897977"/>
            <a:ext cx="1192721" cy="0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/>
          <p:nvPr/>
        </p:nvCxnSpPr>
        <p:spPr bwMode="auto">
          <a:xfrm>
            <a:off x="2174133" y="5608654"/>
            <a:ext cx="745689" cy="1893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 bwMode="auto">
          <a:xfrm>
            <a:off x="6239300" y="5248881"/>
            <a:ext cx="250976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9" name="TextBox 178"/>
          <p:cNvSpPr txBox="1"/>
          <p:nvPr/>
        </p:nvSpPr>
        <p:spPr>
          <a:xfrm>
            <a:off x="6676662" y="3004390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0" name="TextBox 179"/>
          <p:cNvSpPr txBox="1"/>
          <p:nvPr/>
        </p:nvSpPr>
        <p:spPr>
          <a:xfrm>
            <a:off x="8545133" y="2456803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7347390" y="4780792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8392326" y="4755881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1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3" name="TextBox 182"/>
          <p:cNvSpPr txBox="1"/>
          <p:nvPr/>
        </p:nvSpPr>
        <p:spPr>
          <a:xfrm>
            <a:off x="7540310" y="6327772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1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4" name="TextBox 183"/>
          <p:cNvSpPr txBox="1"/>
          <p:nvPr/>
        </p:nvSpPr>
        <p:spPr>
          <a:xfrm>
            <a:off x="5028288" y="4696466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1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5" name="TextBox 184"/>
          <p:cNvSpPr txBox="1"/>
          <p:nvPr/>
        </p:nvSpPr>
        <p:spPr>
          <a:xfrm>
            <a:off x="3961918" y="6355601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1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2902288" y="5904667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7" name="TextBox 186"/>
          <p:cNvSpPr txBox="1"/>
          <p:nvPr/>
        </p:nvSpPr>
        <p:spPr>
          <a:xfrm>
            <a:off x="3665609" y="4094989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1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8" name="TextBox 187"/>
          <p:cNvSpPr txBox="1"/>
          <p:nvPr/>
        </p:nvSpPr>
        <p:spPr>
          <a:xfrm>
            <a:off x="5776236" y="4174311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Add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cxnSp>
        <p:nvCxnSpPr>
          <p:cNvPr id="161" name="Straight Connector 160"/>
          <p:cNvCxnSpPr/>
          <p:nvPr/>
        </p:nvCxnSpPr>
        <p:spPr bwMode="auto">
          <a:xfrm>
            <a:off x="2194827" y="4906201"/>
            <a:ext cx="476404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3" name="Straight Connector 162"/>
          <p:cNvCxnSpPr/>
          <p:nvPr/>
        </p:nvCxnSpPr>
        <p:spPr bwMode="auto">
          <a:xfrm flipH="1" flipV="1">
            <a:off x="4776783" y="5649566"/>
            <a:ext cx="0" cy="559178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Rectangle 2"/>
          <p:cNvSpPr/>
          <p:nvPr/>
        </p:nvSpPr>
        <p:spPr>
          <a:xfrm>
            <a:off x="2907061" y="466775"/>
            <a:ext cx="26463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2800" dirty="0" err="1"/>
              <a:t>lw</a:t>
            </a:r>
            <a:r>
              <a:rPr lang="en-US" sz="2800" dirty="0"/>
              <a:t> </a:t>
            </a:r>
            <a:r>
              <a:rPr lang="en-US" sz="2800" dirty="0" err="1"/>
              <a:t>rt</a:t>
            </a:r>
            <a:r>
              <a:rPr lang="en-US" sz="2800" dirty="0"/>
              <a:t>, </a:t>
            </a:r>
            <a:r>
              <a:rPr lang="en-US" sz="2800" dirty="0" err="1"/>
              <a:t>rs</a:t>
            </a:r>
            <a:r>
              <a:rPr lang="en-US" sz="2800" dirty="0"/>
              <a:t>, </a:t>
            </a:r>
            <a:r>
              <a:rPr lang="en-US" sz="2800" dirty="0" err="1"/>
              <a:t>imm</a:t>
            </a:r>
            <a:r>
              <a:rPr lang="en-US" sz="2800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6986790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Store</a:t>
            </a:r>
            <a:r>
              <a:rPr lang="zh-CN" altLang="en-US" dirty="0"/>
              <a:t>指令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35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4641589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2181595" y="4897977"/>
            <a:ext cx="1188000" cy="1066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 bwMode="auto">
          <a:xfrm>
            <a:off x="2174435" y="5610273"/>
            <a:ext cx="745689" cy="1893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Line 16"/>
          <p:cNvSpPr>
            <a:spLocks noChangeShapeType="1"/>
          </p:cNvSpPr>
          <p:nvPr/>
        </p:nvSpPr>
        <p:spPr bwMode="auto">
          <a:xfrm flipV="1">
            <a:off x="4255346" y="5262102"/>
            <a:ext cx="720642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sp>
        <p:nvSpPr>
          <p:cNvPr id="10" name="Line 16"/>
          <p:cNvSpPr>
            <a:spLocks noChangeShapeType="1"/>
          </p:cNvSpPr>
          <p:nvPr/>
        </p:nvSpPr>
        <p:spPr bwMode="auto">
          <a:xfrm flipV="1">
            <a:off x="4246822" y="4655537"/>
            <a:ext cx="1315173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grpSp>
        <p:nvGrpSpPr>
          <p:cNvPr id="11" name="Group 10"/>
          <p:cNvGrpSpPr/>
          <p:nvPr/>
        </p:nvGrpSpPr>
        <p:grpSpPr>
          <a:xfrm>
            <a:off x="3328961" y="4222865"/>
            <a:ext cx="980692" cy="1165300"/>
            <a:chOff x="3901136" y="3847876"/>
            <a:chExt cx="980692" cy="1165300"/>
          </a:xfrm>
        </p:grpSpPr>
        <p:sp>
          <p:nvSpPr>
            <p:cNvPr id="12" name="Rectangle 11"/>
            <p:cNvSpPr/>
            <p:nvPr/>
          </p:nvSpPr>
          <p:spPr bwMode="auto">
            <a:xfrm>
              <a:off x="3939516" y="4137448"/>
              <a:ext cx="879481" cy="867994"/>
            </a:xfrm>
            <a:prstGeom prst="rect">
              <a:avLst/>
            </a:prstGeom>
            <a:ln w="12700"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600" b="1" dirty="0">
                  <a:latin typeface="Arial" pitchFamily="34" charset="0"/>
                  <a:ea typeface="宋体" pitchFamily="2" charset="-122"/>
                </a:rPr>
                <a:t>         </a:t>
              </a:r>
              <a:r>
                <a:rPr lang="en-US" altLang="zh-CN" sz="600" b="1" dirty="0">
                  <a:latin typeface="Arial" pitchFamily="34" charset="0"/>
                  <a:ea typeface="宋体" pitchFamily="2" charset="-122"/>
                </a:rPr>
                <a:t>Registers</a:t>
              </a:r>
              <a:endParaRPr kumimoji="0" lang="zh-CN" altLang="en-US" sz="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912338" y="4133115"/>
              <a:ext cx="5052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register1</a:t>
              </a:r>
              <a:endParaRPr kumimoji="1" lang="zh-CN" altLang="en-US" sz="60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906804" y="4304129"/>
              <a:ext cx="5052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register2</a:t>
              </a:r>
              <a:endParaRPr kumimoji="1" lang="zh-CN" altLang="en-US" sz="6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01136" y="4653136"/>
              <a:ext cx="975495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600" b="1" dirty="0"/>
                <a:t>write</a:t>
              </a:r>
              <a:r>
                <a:rPr kumimoji="1" lang="zh-CN" altLang="en-US" sz="600" b="1" dirty="0"/>
                <a:t> </a:t>
              </a:r>
              <a:r>
                <a:rPr kumimoji="1" lang="en-US" altLang="zh-CN" sz="600" b="1" dirty="0"/>
                <a:t>register</a:t>
              </a:r>
              <a:endParaRPr kumimoji="1" lang="zh-CN" altLang="en-US" sz="6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901136" y="4797152"/>
              <a:ext cx="975495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600" b="1" dirty="0"/>
                <a:t>write</a:t>
              </a:r>
              <a:r>
                <a:rPr kumimoji="1" lang="zh-CN" altLang="en-US" sz="600" b="1" dirty="0"/>
                <a:t> </a:t>
              </a:r>
              <a:r>
                <a:rPr kumimoji="1" lang="en-US" altLang="zh-CN" sz="600" b="1" dirty="0"/>
                <a:t>data</a:t>
              </a:r>
              <a:endParaRPr kumimoji="1" lang="zh-CN" altLang="en-US" sz="6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499992" y="4184810"/>
              <a:ext cx="3818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data1</a:t>
              </a:r>
              <a:endParaRPr kumimoji="1" lang="zh-CN" altLang="en-US" sz="6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499992" y="4736177"/>
              <a:ext cx="3818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data2</a:t>
              </a:r>
              <a:endParaRPr kumimoji="1" lang="zh-CN" altLang="en-US" sz="6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087312" y="3847876"/>
              <a:ext cx="53732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 err="1">
                  <a:solidFill>
                    <a:srgbClr val="FF0000"/>
                  </a:solidFill>
                </a:rPr>
                <a:t>RegWrite</a:t>
              </a:r>
              <a:endParaRPr kumimoji="1" lang="zh-CN" altLang="en-US" sz="6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 bwMode="auto">
            <a:xfrm flipV="1">
              <a:off x="4355976" y="3995962"/>
              <a:ext cx="0" cy="144016"/>
            </a:xfrm>
            <a:prstGeom prst="line">
              <a:avLst/>
            </a:prstGeom>
            <a:ln w="1270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1" name="Straight Connector 20"/>
          <p:cNvCxnSpPr/>
          <p:nvPr/>
        </p:nvCxnSpPr>
        <p:spPr bwMode="auto">
          <a:xfrm>
            <a:off x="2179774" y="1369326"/>
            <a:ext cx="1" cy="484183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 bwMode="auto">
          <a:xfrm flipH="1" flipV="1">
            <a:off x="1940658" y="5183944"/>
            <a:ext cx="254169" cy="289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126842" y="6040402"/>
            <a:ext cx="79220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/>
              <a:t>instruction[15-0</a:t>
            </a:r>
            <a:r>
              <a:rPr kumimoji="1" lang="en-US" altLang="zh-CN" sz="600" b="1" dirty="0"/>
              <a:t>]</a:t>
            </a:r>
            <a:endParaRPr kumimoji="1" lang="zh-CN" altLang="en-US" sz="6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2128191" y="4369764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instruction[25-21]</a:t>
            </a:r>
            <a:endParaRPr kumimoji="1" lang="zh-CN" altLang="en-US" sz="6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2131425" y="4684801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instruction[20-16]</a:t>
            </a:r>
            <a:endParaRPr kumimoji="1" lang="zh-CN" altLang="en-US" sz="6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2123728" y="5391212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instruction[15-11]</a:t>
            </a:r>
            <a:endParaRPr kumimoji="1" lang="zh-CN" altLang="en-US" sz="600" b="1" dirty="0"/>
          </a:p>
        </p:txBody>
      </p:sp>
      <p:sp>
        <p:nvSpPr>
          <p:cNvPr id="27" name="AutoShape 54"/>
          <p:cNvSpPr>
            <a:spLocks noChangeArrowheads="1"/>
          </p:cNvSpPr>
          <p:nvPr/>
        </p:nvSpPr>
        <p:spPr bwMode="auto">
          <a:xfrm rot="16200000">
            <a:off x="5212253" y="4764441"/>
            <a:ext cx="1393906" cy="694422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600" b="1" dirty="0"/>
              <a:t>      </a:t>
            </a:r>
          </a:p>
        </p:txBody>
      </p:sp>
      <p:sp>
        <p:nvSpPr>
          <p:cNvPr id="28" name="AutoShape 55"/>
          <p:cNvSpPr>
            <a:spLocks noChangeArrowheads="1"/>
          </p:cNvSpPr>
          <p:nvPr/>
        </p:nvSpPr>
        <p:spPr bwMode="auto">
          <a:xfrm rot="5400000">
            <a:off x="5417533" y="5058247"/>
            <a:ext cx="431800" cy="142875"/>
          </a:xfrm>
          <a:prstGeom prst="flowChartExtract">
            <a:avLst/>
          </a:pr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600" b="1"/>
          </a:p>
        </p:txBody>
      </p:sp>
      <p:sp>
        <p:nvSpPr>
          <p:cNvPr id="29" name="Line 16"/>
          <p:cNvSpPr>
            <a:spLocks noChangeShapeType="1"/>
          </p:cNvSpPr>
          <p:nvPr/>
        </p:nvSpPr>
        <p:spPr bwMode="auto">
          <a:xfrm>
            <a:off x="6239300" y="5248881"/>
            <a:ext cx="578249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cxnSp>
        <p:nvCxnSpPr>
          <p:cNvPr id="30" name="Straight Connector 29"/>
          <p:cNvCxnSpPr/>
          <p:nvPr/>
        </p:nvCxnSpPr>
        <p:spPr bwMode="auto">
          <a:xfrm>
            <a:off x="6022503" y="4514593"/>
            <a:ext cx="0" cy="146339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761336" y="4358794"/>
            <a:ext cx="48923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ALU</a:t>
            </a:r>
            <a:r>
              <a:rPr kumimoji="1" lang="zh-CN" altLang="en-US" sz="6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600" b="1" dirty="0">
                <a:solidFill>
                  <a:srgbClr val="FF0000"/>
                </a:solidFill>
              </a:rPr>
              <a:t>Op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875409" y="5052332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</a:p>
          <a:p>
            <a:r>
              <a:rPr kumimoji="1" lang="en-US" altLang="zh-CN" sz="600" b="1" dirty="0"/>
              <a:t>Result</a:t>
            </a:r>
            <a:endParaRPr kumimoji="1" lang="zh-CN" altLang="en-US" sz="6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5742421" y="4965990"/>
            <a:ext cx="35618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  <a:endParaRPr kumimoji="1" lang="zh-CN" altLang="en-US" sz="6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5909711" y="4864720"/>
            <a:ext cx="3626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Zero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35" name="Straight Connector 34"/>
          <p:cNvCxnSpPr/>
          <p:nvPr/>
        </p:nvCxnSpPr>
        <p:spPr bwMode="auto">
          <a:xfrm>
            <a:off x="8831846" y="5521793"/>
            <a:ext cx="0" cy="121957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 bwMode="auto">
          <a:xfrm flipH="1">
            <a:off x="3216995" y="6741368"/>
            <a:ext cx="5614851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 bwMode="auto">
          <a:xfrm flipH="1" flipV="1">
            <a:off x="3223873" y="5318708"/>
            <a:ext cx="0" cy="142266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Rounded Rectangle 37"/>
          <p:cNvSpPr/>
          <p:nvPr/>
        </p:nvSpPr>
        <p:spPr bwMode="auto">
          <a:xfrm>
            <a:off x="4981468" y="5080164"/>
            <a:ext cx="283859" cy="796476"/>
          </a:xfrm>
          <a:prstGeom prst="roundRect">
            <a:avLst>
              <a:gd name="adj" fmla="val 50000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39" name="Line 16"/>
          <p:cNvSpPr>
            <a:spLocks noChangeShapeType="1"/>
          </p:cNvSpPr>
          <p:nvPr/>
        </p:nvSpPr>
        <p:spPr bwMode="auto">
          <a:xfrm flipV="1">
            <a:off x="5271810" y="5502743"/>
            <a:ext cx="315439" cy="1599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sp>
        <p:nvSpPr>
          <p:cNvPr id="40" name="TextBox 39"/>
          <p:cNvSpPr txBox="1"/>
          <p:nvPr/>
        </p:nvSpPr>
        <p:spPr>
          <a:xfrm>
            <a:off x="5048316" y="5218616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41" name="TextBox 40"/>
          <p:cNvSpPr txBox="1"/>
          <p:nvPr/>
        </p:nvSpPr>
        <p:spPr>
          <a:xfrm>
            <a:off x="4938727" y="5174088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4942064" y="5542719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cxnSp>
        <p:nvCxnSpPr>
          <p:cNvPr id="43" name="Straight Connector 42"/>
          <p:cNvCxnSpPr/>
          <p:nvPr/>
        </p:nvCxnSpPr>
        <p:spPr bwMode="auto">
          <a:xfrm>
            <a:off x="5132291" y="4970833"/>
            <a:ext cx="1" cy="10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4911972" y="4833010"/>
            <a:ext cx="47641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ALUSrc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45" name="Rounded Rectangle 44"/>
          <p:cNvSpPr/>
          <p:nvPr/>
        </p:nvSpPr>
        <p:spPr bwMode="auto">
          <a:xfrm>
            <a:off x="2911251" y="4956117"/>
            <a:ext cx="236253" cy="756724"/>
          </a:xfrm>
          <a:prstGeom prst="roundRect">
            <a:avLst>
              <a:gd name="adj" fmla="val 50000"/>
            </a:avLst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965003" y="5193050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2897777" y="5131260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chemeClr val="accent3">
                    <a:lumMod val="75000"/>
                  </a:schemeClr>
                </a:solidFill>
              </a:rPr>
              <a:t>0</a:t>
            </a:r>
            <a:endParaRPr kumimoji="1" lang="zh-CN" altLang="en-US" sz="6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909502" y="5497397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chemeClr val="accent3">
                    <a:lumMod val="75000"/>
                  </a:schemeClr>
                </a:solidFill>
              </a:rPr>
              <a:t>1</a:t>
            </a:r>
            <a:endParaRPr kumimoji="1" lang="zh-CN" altLang="en-US" sz="6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49" name="Straight Connector 48"/>
          <p:cNvCxnSpPr/>
          <p:nvPr/>
        </p:nvCxnSpPr>
        <p:spPr bwMode="auto">
          <a:xfrm>
            <a:off x="3019598" y="5704261"/>
            <a:ext cx="1" cy="10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772599" y="5783936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RegDst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51" name="Oval 50"/>
          <p:cNvSpPr/>
          <p:nvPr/>
        </p:nvSpPr>
        <p:spPr bwMode="auto">
          <a:xfrm>
            <a:off x="3829779" y="5732552"/>
            <a:ext cx="495949" cy="89668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859892" y="5935691"/>
            <a:ext cx="49244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700" b="1" dirty="0"/>
              <a:t>sign</a:t>
            </a:r>
          </a:p>
          <a:p>
            <a:pPr algn="ctr"/>
            <a:r>
              <a:rPr kumimoji="1" lang="en-US" altLang="zh-CN" sz="700" b="1" dirty="0"/>
              <a:t>or zero</a:t>
            </a:r>
          </a:p>
          <a:p>
            <a:pPr algn="ctr"/>
            <a:r>
              <a:rPr kumimoji="1" lang="en-US" altLang="zh-CN" sz="700" b="1" dirty="0"/>
              <a:t>extend</a:t>
            </a:r>
            <a:endParaRPr kumimoji="1" lang="zh-CN" altLang="en-US" sz="700" b="1" dirty="0"/>
          </a:p>
        </p:txBody>
      </p:sp>
      <p:cxnSp>
        <p:nvCxnSpPr>
          <p:cNvPr id="53" name="Straight Connector 52"/>
          <p:cNvCxnSpPr/>
          <p:nvPr/>
        </p:nvCxnSpPr>
        <p:spPr bwMode="auto">
          <a:xfrm>
            <a:off x="2673630" y="4899249"/>
            <a:ext cx="0" cy="30993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 bwMode="auto">
          <a:xfrm>
            <a:off x="2671231" y="5197624"/>
            <a:ext cx="241771" cy="0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 bwMode="auto">
          <a:xfrm flipV="1">
            <a:off x="3223872" y="5312881"/>
            <a:ext cx="156594" cy="6089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 bwMode="auto">
          <a:xfrm flipV="1">
            <a:off x="3147504" y="5143809"/>
            <a:ext cx="234000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 bwMode="auto">
          <a:xfrm flipV="1">
            <a:off x="2179776" y="6202508"/>
            <a:ext cx="1643126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 bwMode="auto">
          <a:xfrm>
            <a:off x="3517717" y="6129154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3491880" y="6001107"/>
            <a:ext cx="2840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/>
              <a:t>16</a:t>
            </a:r>
          </a:p>
        </p:txBody>
      </p:sp>
      <p:cxnSp>
        <p:nvCxnSpPr>
          <p:cNvPr id="60" name="Straight Connector 59"/>
          <p:cNvCxnSpPr/>
          <p:nvPr/>
        </p:nvCxnSpPr>
        <p:spPr bwMode="auto">
          <a:xfrm>
            <a:off x="4329232" y="6201163"/>
            <a:ext cx="447551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 bwMode="auto">
          <a:xfrm flipV="1">
            <a:off x="4776783" y="4358794"/>
            <a:ext cx="0" cy="184995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 bwMode="auto">
          <a:xfrm flipH="1">
            <a:off x="4776783" y="5650744"/>
            <a:ext cx="199205" cy="0"/>
          </a:xfrm>
          <a:prstGeom prst="line">
            <a:avLst/>
          </a:prstGeom>
          <a:ln w="25400">
            <a:solidFill>
              <a:srgbClr val="0432FF"/>
            </a:solidFill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4384649" y="6032069"/>
            <a:ext cx="2840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 dirty="0"/>
              <a:t>32</a:t>
            </a:r>
          </a:p>
        </p:txBody>
      </p:sp>
      <p:sp>
        <p:nvSpPr>
          <p:cNvPr id="64" name="Rectangle 63"/>
          <p:cNvSpPr/>
          <p:nvPr/>
        </p:nvSpPr>
        <p:spPr bwMode="auto">
          <a:xfrm>
            <a:off x="6826495" y="5137084"/>
            <a:ext cx="1069394" cy="1038215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600" b="1" dirty="0">
                <a:latin typeface="Arial" pitchFamily="34" charset="0"/>
                <a:ea typeface="宋体" pitchFamily="2" charset="-122"/>
              </a:rPr>
              <a:t>Data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Memory</a:t>
            </a:r>
            <a:endParaRPr kumimoji="0" lang="zh-CN" altLang="en-US" sz="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784889" y="5174088"/>
            <a:ext cx="47481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/>
              <a:t>Address</a:t>
            </a:r>
            <a:endParaRPr kumimoji="1" lang="zh-CN" altLang="en-US" sz="6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6805587" y="5762404"/>
            <a:ext cx="9754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600" b="1"/>
              <a:t>write</a:t>
            </a:r>
          </a:p>
          <a:p>
            <a:r>
              <a:rPr kumimoji="1" lang="en-US" altLang="zh-CN" sz="600" b="1" dirty="0"/>
              <a:t>data</a:t>
            </a:r>
            <a:endParaRPr kumimoji="1" lang="zh-CN" altLang="en-US" sz="6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556279" y="5255799"/>
            <a:ext cx="3465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data</a:t>
            </a:r>
            <a:endParaRPr kumimoji="1" lang="zh-CN" altLang="en-US" sz="600" b="1" dirty="0"/>
          </a:p>
        </p:txBody>
      </p:sp>
      <p:sp>
        <p:nvSpPr>
          <p:cNvPr id="68" name="Rounded Rectangle 67"/>
          <p:cNvSpPr/>
          <p:nvPr/>
        </p:nvSpPr>
        <p:spPr bwMode="auto">
          <a:xfrm>
            <a:off x="8395605" y="5217332"/>
            <a:ext cx="250686" cy="620048"/>
          </a:xfrm>
          <a:prstGeom prst="roundRect">
            <a:avLst>
              <a:gd name="adj" fmla="val 50000"/>
            </a:avLst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8449357" y="5286256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70" name="TextBox 69"/>
          <p:cNvSpPr txBox="1"/>
          <p:nvPr/>
        </p:nvSpPr>
        <p:spPr>
          <a:xfrm>
            <a:off x="8382131" y="5255799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sp>
        <p:nvSpPr>
          <p:cNvPr id="71" name="TextBox 70"/>
          <p:cNvSpPr txBox="1"/>
          <p:nvPr/>
        </p:nvSpPr>
        <p:spPr>
          <a:xfrm>
            <a:off x="8393856" y="5621936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72" name="Line 16"/>
          <p:cNvSpPr>
            <a:spLocks noChangeShapeType="1"/>
          </p:cNvSpPr>
          <p:nvPr/>
        </p:nvSpPr>
        <p:spPr bwMode="auto">
          <a:xfrm>
            <a:off x="7907918" y="5387520"/>
            <a:ext cx="501982" cy="0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cxnSp>
        <p:nvCxnSpPr>
          <p:cNvPr id="73" name="Straight Connector 72"/>
          <p:cNvCxnSpPr/>
          <p:nvPr/>
        </p:nvCxnSpPr>
        <p:spPr bwMode="auto">
          <a:xfrm flipH="1">
            <a:off x="7347390" y="5064546"/>
            <a:ext cx="885" cy="72538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7065338" y="4924407"/>
            <a:ext cx="58541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MemWrite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75" name="Straight Connector 74"/>
          <p:cNvCxnSpPr>
            <a:endCxn id="77" idx="2"/>
          </p:cNvCxnSpPr>
          <p:nvPr/>
        </p:nvCxnSpPr>
        <p:spPr bwMode="auto">
          <a:xfrm flipV="1">
            <a:off x="7358047" y="6175299"/>
            <a:ext cx="0" cy="171758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7085390" y="6325297"/>
            <a:ext cx="54534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 err="1">
                <a:solidFill>
                  <a:srgbClr val="FF0000"/>
                </a:solidFill>
              </a:rPr>
              <a:t>MemRead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77" name="Straight Connector 76"/>
          <p:cNvCxnSpPr/>
          <p:nvPr/>
        </p:nvCxnSpPr>
        <p:spPr bwMode="auto">
          <a:xfrm>
            <a:off x="8646291" y="5521793"/>
            <a:ext cx="185555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6397758" y="4982274"/>
            <a:ext cx="253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.</a:t>
            </a:r>
            <a:endParaRPr lang="en-US" sz="2000" b="1"/>
          </a:p>
        </p:txBody>
      </p:sp>
      <p:cxnSp>
        <p:nvCxnSpPr>
          <p:cNvPr id="79" name="Straight Connector 78"/>
          <p:cNvCxnSpPr/>
          <p:nvPr/>
        </p:nvCxnSpPr>
        <p:spPr bwMode="auto">
          <a:xfrm>
            <a:off x="6523287" y="5248881"/>
            <a:ext cx="0" cy="1278196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 bwMode="auto">
          <a:xfrm>
            <a:off x="6523287" y="6530029"/>
            <a:ext cx="1635622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 bwMode="auto">
          <a:xfrm flipV="1">
            <a:off x="8158909" y="5650744"/>
            <a:ext cx="0" cy="87633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 bwMode="auto">
          <a:xfrm>
            <a:off x="8158909" y="5650744"/>
            <a:ext cx="22322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 bwMode="auto">
          <a:xfrm flipH="1">
            <a:off x="8520948" y="5117528"/>
            <a:ext cx="0" cy="10800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8231445" y="4929910"/>
            <a:ext cx="57900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 err="1">
                <a:solidFill>
                  <a:srgbClr val="FF0000"/>
                </a:solidFill>
              </a:rPr>
              <a:t>MemtoReg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4331160" y="4999925"/>
            <a:ext cx="253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.</a:t>
            </a:r>
            <a:endParaRPr lang="en-US" sz="2000" b="1" dirty="0"/>
          </a:p>
        </p:txBody>
      </p:sp>
      <p:cxnSp>
        <p:nvCxnSpPr>
          <p:cNvPr id="86" name="Straight Connector 85"/>
          <p:cNvCxnSpPr/>
          <p:nvPr/>
        </p:nvCxnSpPr>
        <p:spPr bwMode="auto">
          <a:xfrm>
            <a:off x="4457958" y="5271069"/>
            <a:ext cx="0" cy="697533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7" name="Straight Connector 86"/>
          <p:cNvCxnSpPr/>
          <p:nvPr/>
        </p:nvCxnSpPr>
        <p:spPr bwMode="auto">
          <a:xfrm flipV="1">
            <a:off x="4457958" y="5968602"/>
            <a:ext cx="2386800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Rectangle 87"/>
          <p:cNvSpPr/>
          <p:nvPr/>
        </p:nvSpPr>
        <p:spPr bwMode="auto">
          <a:xfrm>
            <a:off x="496816" y="4457005"/>
            <a:ext cx="184583" cy="893400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800" b="1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PC</a:t>
            </a:r>
            <a:endParaRPr lang="zh-CN" altLang="en-US" sz="800" b="1" dirty="0">
              <a:solidFill>
                <a:schemeClr val="tx1"/>
              </a:solidFill>
              <a:latin typeface="Arial" pitchFamily="34" charset="0"/>
              <a:ea typeface="宋体" pitchFamily="2" charset="-122"/>
            </a:endParaRPr>
          </a:p>
        </p:txBody>
      </p:sp>
      <p:cxnSp>
        <p:nvCxnSpPr>
          <p:cNvPr id="89" name="Straight Arrow Connector 88"/>
          <p:cNvCxnSpPr/>
          <p:nvPr/>
        </p:nvCxnSpPr>
        <p:spPr bwMode="auto">
          <a:xfrm>
            <a:off x="686799" y="4917936"/>
            <a:ext cx="350674" cy="1215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90" name="Rectangle 89"/>
          <p:cNvSpPr/>
          <p:nvPr/>
        </p:nvSpPr>
        <p:spPr bwMode="auto">
          <a:xfrm>
            <a:off x="1048813" y="4758614"/>
            <a:ext cx="899264" cy="828526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1028253" y="4783756"/>
            <a:ext cx="4555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address</a:t>
            </a:r>
            <a:endParaRPr kumimoji="1" lang="zh-CN" altLang="en-US" sz="600" b="1" dirty="0"/>
          </a:p>
        </p:txBody>
      </p:sp>
      <p:sp>
        <p:nvSpPr>
          <p:cNvPr id="92" name="TextBox 91"/>
          <p:cNvSpPr txBox="1"/>
          <p:nvPr/>
        </p:nvSpPr>
        <p:spPr>
          <a:xfrm>
            <a:off x="1041975" y="5310140"/>
            <a:ext cx="574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</a:t>
            </a:r>
          </a:p>
          <a:p>
            <a:r>
              <a:rPr kumimoji="1" lang="en-US" altLang="zh-CN" sz="600" b="1" dirty="0"/>
              <a:t>memory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1373880" y="5046813"/>
            <a:ext cx="574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600" b="1" dirty="0"/>
              <a:t>instruction</a:t>
            </a:r>
          </a:p>
          <a:p>
            <a:pPr algn="r"/>
            <a:r>
              <a:rPr kumimoji="1" lang="en-US" altLang="zh-CN" sz="600" b="1" dirty="0"/>
              <a:t>[31-0]</a:t>
            </a:r>
            <a:endParaRPr kumimoji="1" lang="zh-CN" altLang="en-US" sz="600" b="1" dirty="0"/>
          </a:p>
        </p:txBody>
      </p:sp>
      <p:cxnSp>
        <p:nvCxnSpPr>
          <p:cNvPr id="94" name="Straight Arrow Connector 93"/>
          <p:cNvCxnSpPr/>
          <p:nvPr/>
        </p:nvCxnSpPr>
        <p:spPr bwMode="auto">
          <a:xfrm>
            <a:off x="244280" y="4917936"/>
            <a:ext cx="252536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 bwMode="auto">
          <a:xfrm>
            <a:off x="4413175" y="6097040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 bwMode="auto">
          <a:xfrm>
            <a:off x="1107282" y="1491260"/>
            <a:ext cx="0" cy="30268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7" name="Straight Connector 96"/>
          <p:cNvCxnSpPr/>
          <p:nvPr/>
        </p:nvCxnSpPr>
        <p:spPr bwMode="auto">
          <a:xfrm>
            <a:off x="1107282" y="2046191"/>
            <a:ext cx="0" cy="30268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8" name="Straight Connector 97"/>
          <p:cNvCxnSpPr/>
          <p:nvPr/>
        </p:nvCxnSpPr>
        <p:spPr bwMode="auto">
          <a:xfrm>
            <a:off x="1476966" y="1642605"/>
            <a:ext cx="0" cy="50448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9" name="Straight Connector 98"/>
          <p:cNvCxnSpPr/>
          <p:nvPr/>
        </p:nvCxnSpPr>
        <p:spPr bwMode="auto">
          <a:xfrm flipV="1">
            <a:off x="1107282" y="2147087"/>
            <a:ext cx="369684" cy="20179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0" name="Straight Connector 99"/>
          <p:cNvCxnSpPr/>
          <p:nvPr/>
        </p:nvCxnSpPr>
        <p:spPr bwMode="auto">
          <a:xfrm>
            <a:off x="1107282" y="1491260"/>
            <a:ext cx="369684" cy="15134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1" name="Straight Connector 100"/>
          <p:cNvCxnSpPr/>
          <p:nvPr/>
        </p:nvCxnSpPr>
        <p:spPr bwMode="auto">
          <a:xfrm>
            <a:off x="1107282" y="1793949"/>
            <a:ext cx="164304" cy="100896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2" name="Straight Connector 101"/>
          <p:cNvCxnSpPr/>
          <p:nvPr/>
        </p:nvCxnSpPr>
        <p:spPr bwMode="auto">
          <a:xfrm flipV="1">
            <a:off x="1107282" y="1894846"/>
            <a:ext cx="164304" cy="15134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3" name="TextBox 102"/>
          <p:cNvSpPr txBox="1"/>
          <p:nvPr/>
        </p:nvSpPr>
        <p:spPr>
          <a:xfrm>
            <a:off x="1217555" y="1566932"/>
            <a:ext cx="276999" cy="617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" wrap="square" rtlCol="0">
            <a:spAutoFit/>
          </a:bodyPr>
          <a:lstStyle/>
          <a:p>
            <a:pPr algn="ctr"/>
            <a:r>
              <a:rPr kumimoji="1" lang="en-US" altLang="zh-CN" sz="600" b="1" dirty="0"/>
              <a:t>Adder</a:t>
            </a:r>
          </a:p>
        </p:txBody>
      </p:sp>
      <p:cxnSp>
        <p:nvCxnSpPr>
          <p:cNvPr id="104" name="Straight Arrow Connector 103"/>
          <p:cNvCxnSpPr/>
          <p:nvPr/>
        </p:nvCxnSpPr>
        <p:spPr bwMode="auto">
          <a:xfrm>
            <a:off x="793162" y="1642604"/>
            <a:ext cx="326945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5" name="Straight Arrow Connector 104"/>
          <p:cNvCxnSpPr/>
          <p:nvPr/>
        </p:nvCxnSpPr>
        <p:spPr bwMode="auto">
          <a:xfrm flipV="1">
            <a:off x="957148" y="2208501"/>
            <a:ext cx="14361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6" name="TextBox 105"/>
          <p:cNvSpPr txBox="1"/>
          <p:nvPr/>
        </p:nvSpPr>
        <p:spPr>
          <a:xfrm>
            <a:off x="793162" y="2128822"/>
            <a:ext cx="226344" cy="184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4</a:t>
            </a:r>
            <a:endParaRPr kumimoji="1" lang="zh-CN" altLang="en-US" sz="600" b="1" dirty="0"/>
          </a:p>
        </p:txBody>
      </p:sp>
      <p:cxnSp>
        <p:nvCxnSpPr>
          <p:cNvPr id="107" name="Straight Arrow Connector 106"/>
          <p:cNvCxnSpPr/>
          <p:nvPr/>
        </p:nvCxnSpPr>
        <p:spPr bwMode="auto">
          <a:xfrm flipV="1">
            <a:off x="6228184" y="2451446"/>
            <a:ext cx="121815" cy="2437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8" name="AutoShape 54"/>
          <p:cNvSpPr>
            <a:spLocks noChangeArrowheads="1"/>
          </p:cNvSpPr>
          <p:nvPr/>
        </p:nvSpPr>
        <p:spPr bwMode="auto">
          <a:xfrm rot="16200000">
            <a:off x="7016259" y="1821538"/>
            <a:ext cx="869413" cy="617319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600" b="1" dirty="0"/>
              <a:t>      </a:t>
            </a:r>
          </a:p>
        </p:txBody>
      </p:sp>
      <p:sp>
        <p:nvSpPr>
          <p:cNvPr id="109" name="AutoShape 55"/>
          <p:cNvSpPr>
            <a:spLocks noChangeArrowheads="1"/>
          </p:cNvSpPr>
          <p:nvPr/>
        </p:nvSpPr>
        <p:spPr bwMode="auto">
          <a:xfrm rot="5400000">
            <a:off x="7000085" y="2074999"/>
            <a:ext cx="431800" cy="142875"/>
          </a:xfrm>
          <a:prstGeom prst="flowChartExtract">
            <a:avLst/>
          </a:pr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600" b="1"/>
          </a:p>
        </p:txBody>
      </p:sp>
      <p:sp>
        <p:nvSpPr>
          <p:cNvPr id="110" name="TextBox 109"/>
          <p:cNvSpPr txBox="1"/>
          <p:nvPr/>
        </p:nvSpPr>
        <p:spPr>
          <a:xfrm>
            <a:off x="7407051" y="1997524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</a:p>
          <a:p>
            <a:r>
              <a:rPr kumimoji="1" lang="en-US" altLang="zh-CN" sz="600" b="1" dirty="0"/>
              <a:t>Result</a:t>
            </a:r>
            <a:endParaRPr kumimoji="1" lang="zh-CN" altLang="en-US" sz="600" b="1" dirty="0"/>
          </a:p>
        </p:txBody>
      </p:sp>
      <p:sp>
        <p:nvSpPr>
          <p:cNvPr id="111" name="TextBox 110"/>
          <p:cNvSpPr txBox="1"/>
          <p:nvPr/>
        </p:nvSpPr>
        <p:spPr>
          <a:xfrm>
            <a:off x="7210396" y="2052597"/>
            <a:ext cx="33374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Add</a:t>
            </a:r>
            <a:endParaRPr kumimoji="1" lang="zh-CN" altLang="en-US" sz="600" b="1" dirty="0"/>
          </a:p>
        </p:txBody>
      </p:sp>
      <p:sp>
        <p:nvSpPr>
          <p:cNvPr id="112" name="Oval 111"/>
          <p:cNvSpPr/>
          <p:nvPr/>
        </p:nvSpPr>
        <p:spPr bwMode="auto">
          <a:xfrm>
            <a:off x="6350001" y="2093407"/>
            <a:ext cx="357319" cy="691638"/>
          </a:xfrm>
          <a:prstGeom prst="ellips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6385912" y="2308658"/>
            <a:ext cx="36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shift</a:t>
            </a:r>
          </a:p>
          <a:p>
            <a:r>
              <a:rPr kumimoji="1" lang="en-US" altLang="zh-CN" sz="600" b="1" dirty="0"/>
              <a:t>left</a:t>
            </a:r>
            <a:r>
              <a:rPr kumimoji="1" lang="zh-CN" altLang="en-US" sz="600" b="1" dirty="0"/>
              <a:t> </a:t>
            </a:r>
            <a:r>
              <a:rPr kumimoji="1" lang="en-US" altLang="zh-CN" sz="600" b="1" dirty="0"/>
              <a:t>2</a:t>
            </a:r>
            <a:endParaRPr kumimoji="1" lang="zh-CN" altLang="en-US" sz="600" b="1" dirty="0"/>
          </a:p>
        </p:txBody>
      </p:sp>
      <p:cxnSp>
        <p:nvCxnSpPr>
          <p:cNvPr id="114" name="Straight Connector 113"/>
          <p:cNvCxnSpPr/>
          <p:nvPr/>
        </p:nvCxnSpPr>
        <p:spPr bwMode="auto">
          <a:xfrm>
            <a:off x="6228184" y="2456252"/>
            <a:ext cx="0" cy="190254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15" name="Straight Arrow Connector 114"/>
          <p:cNvCxnSpPr/>
          <p:nvPr/>
        </p:nvCxnSpPr>
        <p:spPr bwMode="auto">
          <a:xfrm>
            <a:off x="6707318" y="2451446"/>
            <a:ext cx="47141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6" name="Rounded Rectangle 115"/>
          <p:cNvSpPr/>
          <p:nvPr/>
        </p:nvSpPr>
        <p:spPr bwMode="auto">
          <a:xfrm>
            <a:off x="8018830" y="1510275"/>
            <a:ext cx="241018" cy="682697"/>
          </a:xfrm>
          <a:prstGeom prst="roundRect">
            <a:avLst>
              <a:gd name="adj" fmla="val 50000"/>
            </a:avLst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8056724" y="1697270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118" name="TextBox 117"/>
          <p:cNvSpPr txBox="1"/>
          <p:nvPr/>
        </p:nvSpPr>
        <p:spPr>
          <a:xfrm>
            <a:off x="7969419" y="1569825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119" name="TextBox 118"/>
          <p:cNvSpPr txBox="1"/>
          <p:nvPr/>
        </p:nvSpPr>
        <p:spPr>
          <a:xfrm>
            <a:off x="7956376" y="1975934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cxnSp>
        <p:nvCxnSpPr>
          <p:cNvPr id="120" name="Straight Arrow Connector 119"/>
          <p:cNvCxnSpPr/>
          <p:nvPr/>
        </p:nvCxnSpPr>
        <p:spPr bwMode="auto">
          <a:xfrm flipV="1">
            <a:off x="7759625" y="2050517"/>
            <a:ext cx="270000" cy="0"/>
          </a:xfrm>
          <a:prstGeom prst="straightConnector1">
            <a:avLst/>
          </a:prstGeom>
          <a:ln w="12700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 bwMode="auto">
          <a:xfrm>
            <a:off x="1482907" y="1930536"/>
            <a:ext cx="3885804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22" name="Straight Connector 121"/>
          <p:cNvCxnSpPr/>
          <p:nvPr/>
        </p:nvCxnSpPr>
        <p:spPr bwMode="auto">
          <a:xfrm flipV="1">
            <a:off x="5368711" y="1597263"/>
            <a:ext cx="0" cy="33327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23" name="Straight Arrow Connector 122"/>
          <p:cNvCxnSpPr/>
          <p:nvPr/>
        </p:nvCxnSpPr>
        <p:spPr bwMode="auto">
          <a:xfrm>
            <a:off x="5368711" y="1844397"/>
            <a:ext cx="1774279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 bwMode="auto">
          <a:xfrm>
            <a:off x="5368711" y="1608001"/>
            <a:ext cx="2650119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5" name="Delay 124"/>
          <p:cNvSpPr/>
          <p:nvPr/>
        </p:nvSpPr>
        <p:spPr bwMode="auto">
          <a:xfrm>
            <a:off x="7581002" y="2626730"/>
            <a:ext cx="398375" cy="279637"/>
          </a:xfrm>
          <a:prstGeom prst="flowChartDelay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26" name="Rounded Rectangle 125"/>
          <p:cNvSpPr/>
          <p:nvPr/>
        </p:nvSpPr>
        <p:spPr bwMode="auto">
          <a:xfrm>
            <a:off x="8512712" y="1518882"/>
            <a:ext cx="241018" cy="685982"/>
          </a:xfrm>
          <a:prstGeom prst="roundRect">
            <a:avLst>
              <a:gd name="adj" fmla="val 50000"/>
            </a:avLst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8557070" y="1679337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128" name="TextBox 127"/>
          <p:cNvSpPr txBox="1"/>
          <p:nvPr/>
        </p:nvSpPr>
        <p:spPr>
          <a:xfrm>
            <a:off x="8463301" y="1578431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sp>
        <p:nvSpPr>
          <p:cNvPr id="129" name="TextBox 128"/>
          <p:cNvSpPr txBox="1"/>
          <p:nvPr/>
        </p:nvSpPr>
        <p:spPr>
          <a:xfrm>
            <a:off x="8452846" y="1969518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cxnSp>
        <p:nvCxnSpPr>
          <p:cNvPr id="130" name="Straight Arrow Connector 129"/>
          <p:cNvCxnSpPr/>
          <p:nvPr/>
        </p:nvCxnSpPr>
        <p:spPr bwMode="auto">
          <a:xfrm flipV="1">
            <a:off x="8259848" y="2066602"/>
            <a:ext cx="270000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 bwMode="auto">
          <a:xfrm>
            <a:off x="8132108" y="2204864"/>
            <a:ext cx="0" cy="557797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 bwMode="auto">
          <a:xfrm>
            <a:off x="793008" y="1378095"/>
            <a:ext cx="7565340" cy="122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33" name="Straight Connector 132"/>
          <p:cNvCxnSpPr/>
          <p:nvPr/>
        </p:nvCxnSpPr>
        <p:spPr bwMode="auto">
          <a:xfrm flipH="1">
            <a:off x="8358348" y="1390294"/>
            <a:ext cx="0" cy="28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 bwMode="auto">
          <a:xfrm flipV="1">
            <a:off x="7961784" y="2765613"/>
            <a:ext cx="170324" cy="1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 bwMode="auto">
          <a:xfrm flipH="1">
            <a:off x="7322909" y="2847367"/>
            <a:ext cx="258095" cy="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6" name="TextBox 135"/>
          <p:cNvSpPr txBox="1"/>
          <p:nvPr/>
        </p:nvSpPr>
        <p:spPr>
          <a:xfrm>
            <a:off x="2204065" y="1384260"/>
            <a:ext cx="12490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/>
              <a:t>PC[31-28]Instruction[25-0]00</a:t>
            </a:r>
            <a:endParaRPr lang="en-US" sz="600" b="1"/>
          </a:p>
        </p:txBody>
      </p:sp>
      <p:cxnSp>
        <p:nvCxnSpPr>
          <p:cNvPr id="137" name="Straight Connector 136"/>
          <p:cNvCxnSpPr/>
          <p:nvPr/>
        </p:nvCxnSpPr>
        <p:spPr bwMode="auto">
          <a:xfrm flipH="1" flipV="1">
            <a:off x="7173549" y="2718573"/>
            <a:ext cx="412459" cy="1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 bwMode="auto">
          <a:xfrm>
            <a:off x="7177723" y="2718573"/>
            <a:ext cx="0" cy="199847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 bwMode="auto">
          <a:xfrm flipH="1">
            <a:off x="6661319" y="2918420"/>
            <a:ext cx="512230" cy="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0" name="TextBox 139"/>
          <p:cNvSpPr txBox="1"/>
          <p:nvPr/>
        </p:nvSpPr>
        <p:spPr>
          <a:xfrm>
            <a:off x="7348404" y="2983262"/>
            <a:ext cx="3626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>
                <a:solidFill>
                  <a:srgbClr val="FF0000"/>
                </a:solidFill>
              </a:rPr>
              <a:t>Zero</a:t>
            </a:r>
            <a:endParaRPr lang="en-US" sz="600" b="1">
              <a:solidFill>
                <a:srgbClr val="FF0000"/>
              </a:solidFill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6594831" y="2904610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Branch</a:t>
            </a:r>
            <a:endParaRPr lang="en-US" sz="600" b="1" dirty="0">
              <a:solidFill>
                <a:srgbClr val="FF0000"/>
              </a:solidFill>
            </a:endParaRPr>
          </a:p>
        </p:txBody>
      </p:sp>
      <p:cxnSp>
        <p:nvCxnSpPr>
          <p:cNvPr id="142" name="Straight Connector 141"/>
          <p:cNvCxnSpPr/>
          <p:nvPr/>
        </p:nvCxnSpPr>
        <p:spPr bwMode="auto">
          <a:xfrm>
            <a:off x="8646291" y="2196157"/>
            <a:ext cx="0" cy="152723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3" name="TextBox 142"/>
          <p:cNvSpPr txBox="1"/>
          <p:nvPr/>
        </p:nvSpPr>
        <p:spPr>
          <a:xfrm>
            <a:off x="8463157" y="2303627"/>
            <a:ext cx="3738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Jump</a:t>
            </a:r>
            <a:endParaRPr lang="en-US" sz="600" b="1" dirty="0">
              <a:solidFill>
                <a:srgbClr val="FF0000"/>
              </a:solidFill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3556199" y="173825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/>
              <a:t>32</a:t>
            </a:r>
            <a:endParaRPr lang="en-US" sz="600" b="1"/>
          </a:p>
        </p:txBody>
      </p:sp>
      <p:cxnSp>
        <p:nvCxnSpPr>
          <p:cNvPr id="145" name="Straight Connector 144"/>
          <p:cNvCxnSpPr/>
          <p:nvPr/>
        </p:nvCxnSpPr>
        <p:spPr bwMode="auto">
          <a:xfrm flipV="1">
            <a:off x="793008" y="1378095"/>
            <a:ext cx="0" cy="354416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 bwMode="auto">
          <a:xfrm flipV="1">
            <a:off x="8753730" y="1770975"/>
            <a:ext cx="227434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 bwMode="auto">
          <a:xfrm flipV="1">
            <a:off x="8966502" y="1196752"/>
            <a:ext cx="0" cy="58308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 bwMode="auto">
          <a:xfrm flipH="1">
            <a:off x="244280" y="1196752"/>
            <a:ext cx="8722222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 bwMode="auto">
          <a:xfrm>
            <a:off x="244280" y="1196752"/>
            <a:ext cx="0" cy="371703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 bwMode="auto">
          <a:xfrm>
            <a:off x="8358348" y="1679337"/>
            <a:ext cx="144000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1" name="TextBox 150"/>
          <p:cNvSpPr txBox="1"/>
          <p:nvPr/>
        </p:nvSpPr>
        <p:spPr>
          <a:xfrm>
            <a:off x="2067091" y="4913106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2" name="TextBox 151"/>
          <p:cNvSpPr txBox="1"/>
          <p:nvPr/>
        </p:nvSpPr>
        <p:spPr>
          <a:xfrm>
            <a:off x="2066563" y="4297139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3" name="TextBox 152"/>
          <p:cNvSpPr txBox="1"/>
          <p:nvPr/>
        </p:nvSpPr>
        <p:spPr>
          <a:xfrm>
            <a:off x="2067331" y="5332442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4" name="TextBox 153"/>
          <p:cNvSpPr txBox="1"/>
          <p:nvPr/>
        </p:nvSpPr>
        <p:spPr>
          <a:xfrm>
            <a:off x="2067519" y="4622133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5" name="TextBox 154"/>
          <p:cNvSpPr txBox="1"/>
          <p:nvPr/>
        </p:nvSpPr>
        <p:spPr>
          <a:xfrm>
            <a:off x="2074441" y="1102190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156" name="Straight Connector 155"/>
          <p:cNvCxnSpPr/>
          <p:nvPr/>
        </p:nvCxnSpPr>
        <p:spPr bwMode="auto">
          <a:xfrm>
            <a:off x="3599904" y="1844824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 bwMode="auto">
          <a:xfrm>
            <a:off x="4776783" y="4358794"/>
            <a:ext cx="1451401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8" name="TextBox 157"/>
          <p:cNvSpPr txBox="1"/>
          <p:nvPr/>
        </p:nvSpPr>
        <p:spPr>
          <a:xfrm>
            <a:off x="4667430" y="5373403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159" name="Straight Connector 158"/>
          <p:cNvCxnSpPr/>
          <p:nvPr/>
        </p:nvCxnSpPr>
        <p:spPr bwMode="auto">
          <a:xfrm flipV="1">
            <a:off x="6252643" y="4852619"/>
            <a:ext cx="1083013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0" name="Straight Connector 159"/>
          <p:cNvCxnSpPr/>
          <p:nvPr/>
        </p:nvCxnSpPr>
        <p:spPr bwMode="auto">
          <a:xfrm flipV="1">
            <a:off x="7335656" y="2847365"/>
            <a:ext cx="0" cy="201735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4" name="Straight Connector 163"/>
          <p:cNvCxnSpPr/>
          <p:nvPr/>
        </p:nvCxnSpPr>
        <p:spPr bwMode="auto">
          <a:xfrm>
            <a:off x="1924938" y="5176787"/>
            <a:ext cx="24608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7" name="Straight Connector 166"/>
          <p:cNvCxnSpPr/>
          <p:nvPr/>
        </p:nvCxnSpPr>
        <p:spPr bwMode="auto">
          <a:xfrm>
            <a:off x="2179774" y="4523531"/>
            <a:ext cx="0" cy="1708593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8" name="Straight Connector 167"/>
          <p:cNvCxnSpPr/>
          <p:nvPr/>
        </p:nvCxnSpPr>
        <p:spPr bwMode="auto">
          <a:xfrm>
            <a:off x="2179234" y="4587762"/>
            <a:ext cx="1192721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/>
          <p:nvPr/>
        </p:nvCxnSpPr>
        <p:spPr bwMode="auto">
          <a:xfrm>
            <a:off x="2171018" y="4897977"/>
            <a:ext cx="1192721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/>
          <p:nvPr/>
        </p:nvCxnSpPr>
        <p:spPr bwMode="auto">
          <a:xfrm>
            <a:off x="2174133" y="5608654"/>
            <a:ext cx="745689" cy="1893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 bwMode="auto">
          <a:xfrm>
            <a:off x="6239300" y="5248881"/>
            <a:ext cx="250976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9" name="TextBox 178"/>
          <p:cNvSpPr txBox="1"/>
          <p:nvPr/>
        </p:nvSpPr>
        <p:spPr>
          <a:xfrm>
            <a:off x="6676662" y="3004390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0" name="TextBox 179"/>
          <p:cNvSpPr txBox="1"/>
          <p:nvPr/>
        </p:nvSpPr>
        <p:spPr>
          <a:xfrm>
            <a:off x="8545133" y="2456803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7347390" y="4780792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1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8392326" y="4755881"/>
            <a:ext cx="2680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X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3" name="TextBox 182"/>
          <p:cNvSpPr txBox="1"/>
          <p:nvPr/>
        </p:nvSpPr>
        <p:spPr>
          <a:xfrm>
            <a:off x="7540310" y="6327772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4" name="TextBox 183"/>
          <p:cNvSpPr txBox="1"/>
          <p:nvPr/>
        </p:nvSpPr>
        <p:spPr>
          <a:xfrm>
            <a:off x="5028288" y="4696466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1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5" name="TextBox 184"/>
          <p:cNvSpPr txBox="1"/>
          <p:nvPr/>
        </p:nvSpPr>
        <p:spPr>
          <a:xfrm>
            <a:off x="3961918" y="6355601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1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2902288" y="5904667"/>
            <a:ext cx="2680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>
                <a:solidFill>
                  <a:srgbClr val="0432FF"/>
                </a:solidFill>
              </a:rPr>
              <a:t>X</a:t>
            </a:r>
          </a:p>
        </p:txBody>
      </p:sp>
      <p:sp>
        <p:nvSpPr>
          <p:cNvPr id="187" name="TextBox 186"/>
          <p:cNvSpPr txBox="1"/>
          <p:nvPr/>
        </p:nvSpPr>
        <p:spPr>
          <a:xfrm>
            <a:off x="3665609" y="4094989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8" name="TextBox 187"/>
          <p:cNvSpPr txBox="1"/>
          <p:nvPr/>
        </p:nvSpPr>
        <p:spPr>
          <a:xfrm>
            <a:off x="5776236" y="4174311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Add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cxnSp>
        <p:nvCxnSpPr>
          <p:cNvPr id="161" name="Straight Connector 160"/>
          <p:cNvCxnSpPr/>
          <p:nvPr/>
        </p:nvCxnSpPr>
        <p:spPr bwMode="auto">
          <a:xfrm>
            <a:off x="2194827" y="4906201"/>
            <a:ext cx="476404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3" name="Straight Connector 162"/>
          <p:cNvCxnSpPr/>
          <p:nvPr/>
        </p:nvCxnSpPr>
        <p:spPr bwMode="auto">
          <a:xfrm flipH="1" flipV="1">
            <a:off x="4776783" y="5649566"/>
            <a:ext cx="0" cy="559178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" name="Rectangle 5"/>
          <p:cNvSpPr/>
          <p:nvPr/>
        </p:nvSpPr>
        <p:spPr>
          <a:xfrm>
            <a:off x="3251062" y="507399"/>
            <a:ext cx="23242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2400" dirty="0" err="1"/>
              <a:t>sw</a:t>
            </a:r>
            <a:r>
              <a:rPr lang="en-US" sz="2400" dirty="0"/>
              <a:t> </a:t>
            </a:r>
            <a:r>
              <a:rPr lang="en-US" sz="2400" dirty="0" err="1"/>
              <a:t>rt</a:t>
            </a:r>
            <a:r>
              <a:rPr lang="en-US" sz="2400" dirty="0"/>
              <a:t>, </a:t>
            </a:r>
            <a:r>
              <a:rPr lang="en-US" sz="2400" dirty="0" err="1"/>
              <a:t>rs</a:t>
            </a:r>
            <a:r>
              <a:rPr lang="en-US" sz="2400" dirty="0"/>
              <a:t>, </a:t>
            </a:r>
            <a:r>
              <a:rPr lang="en-US" sz="2400" dirty="0" err="1"/>
              <a:t>imm</a:t>
            </a:r>
            <a:endParaRPr lang="en-US" sz="2400" dirty="0"/>
          </a:p>
        </p:txBody>
      </p:sp>
      <p:cxnSp>
        <p:nvCxnSpPr>
          <p:cNvPr id="189" name="Straight Connector 188"/>
          <p:cNvCxnSpPr/>
          <p:nvPr/>
        </p:nvCxnSpPr>
        <p:spPr bwMode="auto">
          <a:xfrm>
            <a:off x="4246822" y="5255799"/>
            <a:ext cx="233603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0650910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Beq</a:t>
            </a:r>
            <a:r>
              <a:rPr lang="zh-CN" altLang="en-US" dirty="0"/>
              <a:t>指令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36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4641589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2181595" y="4897977"/>
            <a:ext cx="1188000" cy="1066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 bwMode="auto">
          <a:xfrm>
            <a:off x="2174435" y="5610273"/>
            <a:ext cx="745689" cy="1893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Line 16"/>
          <p:cNvSpPr>
            <a:spLocks noChangeShapeType="1"/>
          </p:cNvSpPr>
          <p:nvPr/>
        </p:nvSpPr>
        <p:spPr bwMode="auto">
          <a:xfrm flipV="1">
            <a:off x="4255346" y="5262102"/>
            <a:ext cx="720642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sp>
        <p:nvSpPr>
          <p:cNvPr id="10" name="Line 16"/>
          <p:cNvSpPr>
            <a:spLocks noChangeShapeType="1"/>
          </p:cNvSpPr>
          <p:nvPr/>
        </p:nvSpPr>
        <p:spPr bwMode="auto">
          <a:xfrm flipV="1">
            <a:off x="4246822" y="4655537"/>
            <a:ext cx="1315173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grpSp>
        <p:nvGrpSpPr>
          <p:cNvPr id="11" name="Group 10"/>
          <p:cNvGrpSpPr/>
          <p:nvPr/>
        </p:nvGrpSpPr>
        <p:grpSpPr>
          <a:xfrm>
            <a:off x="3328961" y="4222865"/>
            <a:ext cx="980692" cy="1165300"/>
            <a:chOff x="3901136" y="3847876"/>
            <a:chExt cx="980692" cy="1165300"/>
          </a:xfrm>
        </p:grpSpPr>
        <p:sp>
          <p:nvSpPr>
            <p:cNvPr id="12" name="Rectangle 11"/>
            <p:cNvSpPr/>
            <p:nvPr/>
          </p:nvSpPr>
          <p:spPr bwMode="auto">
            <a:xfrm>
              <a:off x="3939516" y="4137448"/>
              <a:ext cx="879481" cy="867994"/>
            </a:xfrm>
            <a:prstGeom prst="rect">
              <a:avLst/>
            </a:prstGeom>
            <a:ln w="12700"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600" b="1" dirty="0">
                  <a:latin typeface="Arial" pitchFamily="34" charset="0"/>
                  <a:ea typeface="宋体" pitchFamily="2" charset="-122"/>
                </a:rPr>
                <a:t>         </a:t>
              </a:r>
              <a:r>
                <a:rPr lang="en-US" altLang="zh-CN" sz="600" b="1" dirty="0">
                  <a:latin typeface="Arial" pitchFamily="34" charset="0"/>
                  <a:ea typeface="宋体" pitchFamily="2" charset="-122"/>
                </a:rPr>
                <a:t>Registers</a:t>
              </a:r>
              <a:endParaRPr kumimoji="0" lang="zh-CN" altLang="en-US" sz="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912338" y="4133115"/>
              <a:ext cx="5052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register1</a:t>
              </a:r>
              <a:endParaRPr kumimoji="1" lang="zh-CN" altLang="en-US" sz="60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906804" y="4304129"/>
              <a:ext cx="5052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register2</a:t>
              </a:r>
              <a:endParaRPr kumimoji="1" lang="zh-CN" altLang="en-US" sz="6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01136" y="4653136"/>
              <a:ext cx="975495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600" b="1" dirty="0"/>
                <a:t>write</a:t>
              </a:r>
              <a:r>
                <a:rPr kumimoji="1" lang="zh-CN" altLang="en-US" sz="600" b="1" dirty="0"/>
                <a:t> </a:t>
              </a:r>
              <a:r>
                <a:rPr kumimoji="1" lang="en-US" altLang="zh-CN" sz="600" b="1" dirty="0"/>
                <a:t>register</a:t>
              </a:r>
              <a:endParaRPr kumimoji="1" lang="zh-CN" altLang="en-US" sz="6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901136" y="4797152"/>
              <a:ext cx="975495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600" b="1" dirty="0"/>
                <a:t>write</a:t>
              </a:r>
              <a:r>
                <a:rPr kumimoji="1" lang="zh-CN" altLang="en-US" sz="600" b="1" dirty="0"/>
                <a:t> </a:t>
              </a:r>
              <a:r>
                <a:rPr kumimoji="1" lang="en-US" altLang="zh-CN" sz="600" b="1" dirty="0"/>
                <a:t>data</a:t>
              </a:r>
              <a:endParaRPr kumimoji="1" lang="zh-CN" altLang="en-US" sz="6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499992" y="4184810"/>
              <a:ext cx="3818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data1</a:t>
              </a:r>
              <a:endParaRPr kumimoji="1" lang="zh-CN" altLang="en-US" sz="6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499992" y="4736177"/>
              <a:ext cx="3818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data2</a:t>
              </a:r>
              <a:endParaRPr kumimoji="1" lang="zh-CN" altLang="en-US" sz="6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087312" y="3847876"/>
              <a:ext cx="53732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 err="1">
                  <a:solidFill>
                    <a:srgbClr val="FF0000"/>
                  </a:solidFill>
                </a:rPr>
                <a:t>RegWrite</a:t>
              </a:r>
              <a:endParaRPr kumimoji="1" lang="zh-CN" altLang="en-US" sz="6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 bwMode="auto">
            <a:xfrm flipV="1">
              <a:off x="4355976" y="3995962"/>
              <a:ext cx="0" cy="144016"/>
            </a:xfrm>
            <a:prstGeom prst="line">
              <a:avLst/>
            </a:prstGeom>
            <a:ln w="1270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1" name="Straight Connector 20"/>
          <p:cNvCxnSpPr/>
          <p:nvPr/>
        </p:nvCxnSpPr>
        <p:spPr bwMode="auto">
          <a:xfrm>
            <a:off x="2179774" y="1369326"/>
            <a:ext cx="1" cy="484183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 bwMode="auto">
          <a:xfrm flipH="1" flipV="1">
            <a:off x="1940658" y="5183944"/>
            <a:ext cx="254169" cy="289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126842" y="6040402"/>
            <a:ext cx="79220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/>
              <a:t>instruction[15-0</a:t>
            </a:r>
            <a:r>
              <a:rPr kumimoji="1" lang="en-US" altLang="zh-CN" sz="600" b="1" dirty="0"/>
              <a:t>]</a:t>
            </a:r>
            <a:endParaRPr kumimoji="1" lang="zh-CN" altLang="en-US" sz="6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2128191" y="4369764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instruction[25-21]</a:t>
            </a:r>
            <a:endParaRPr kumimoji="1" lang="zh-CN" altLang="en-US" sz="6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2131425" y="4684801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instruction[20-16]</a:t>
            </a:r>
            <a:endParaRPr kumimoji="1" lang="zh-CN" altLang="en-US" sz="6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2123728" y="5391212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instruction[15-11]</a:t>
            </a:r>
            <a:endParaRPr kumimoji="1" lang="zh-CN" altLang="en-US" sz="600" b="1" dirty="0"/>
          </a:p>
        </p:txBody>
      </p:sp>
      <p:sp>
        <p:nvSpPr>
          <p:cNvPr id="27" name="AutoShape 54"/>
          <p:cNvSpPr>
            <a:spLocks noChangeArrowheads="1"/>
          </p:cNvSpPr>
          <p:nvPr/>
        </p:nvSpPr>
        <p:spPr bwMode="auto">
          <a:xfrm rot="16200000">
            <a:off x="5212253" y="4764441"/>
            <a:ext cx="1393906" cy="694422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600" b="1" dirty="0"/>
              <a:t>      </a:t>
            </a:r>
          </a:p>
        </p:txBody>
      </p:sp>
      <p:sp>
        <p:nvSpPr>
          <p:cNvPr id="28" name="AutoShape 55"/>
          <p:cNvSpPr>
            <a:spLocks noChangeArrowheads="1"/>
          </p:cNvSpPr>
          <p:nvPr/>
        </p:nvSpPr>
        <p:spPr bwMode="auto">
          <a:xfrm rot="5400000">
            <a:off x="5417533" y="5058247"/>
            <a:ext cx="431800" cy="142875"/>
          </a:xfrm>
          <a:prstGeom prst="flowChartExtract">
            <a:avLst/>
          </a:pr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600" b="1"/>
          </a:p>
        </p:txBody>
      </p:sp>
      <p:sp>
        <p:nvSpPr>
          <p:cNvPr id="29" name="Line 16"/>
          <p:cNvSpPr>
            <a:spLocks noChangeShapeType="1"/>
          </p:cNvSpPr>
          <p:nvPr/>
        </p:nvSpPr>
        <p:spPr bwMode="auto">
          <a:xfrm>
            <a:off x="6239300" y="5248881"/>
            <a:ext cx="578249" cy="0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cxnSp>
        <p:nvCxnSpPr>
          <p:cNvPr id="30" name="Straight Connector 29"/>
          <p:cNvCxnSpPr/>
          <p:nvPr/>
        </p:nvCxnSpPr>
        <p:spPr bwMode="auto">
          <a:xfrm>
            <a:off x="6022503" y="4514593"/>
            <a:ext cx="0" cy="146339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761336" y="4358794"/>
            <a:ext cx="48923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ALU</a:t>
            </a:r>
            <a:r>
              <a:rPr kumimoji="1" lang="zh-CN" altLang="en-US" sz="6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600" b="1" dirty="0">
                <a:solidFill>
                  <a:srgbClr val="FF0000"/>
                </a:solidFill>
              </a:rPr>
              <a:t>Op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875409" y="5052332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</a:p>
          <a:p>
            <a:r>
              <a:rPr kumimoji="1" lang="en-US" altLang="zh-CN" sz="600" b="1" dirty="0"/>
              <a:t>Result</a:t>
            </a:r>
            <a:endParaRPr kumimoji="1" lang="zh-CN" altLang="en-US" sz="6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5742421" y="4965990"/>
            <a:ext cx="35618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  <a:endParaRPr kumimoji="1" lang="zh-CN" altLang="en-US" sz="6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5909711" y="4864720"/>
            <a:ext cx="3626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Zero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35" name="Straight Connector 34"/>
          <p:cNvCxnSpPr/>
          <p:nvPr/>
        </p:nvCxnSpPr>
        <p:spPr bwMode="auto">
          <a:xfrm>
            <a:off x="8831846" y="5521793"/>
            <a:ext cx="0" cy="121957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 bwMode="auto">
          <a:xfrm flipH="1">
            <a:off x="3216995" y="6741368"/>
            <a:ext cx="5614851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 bwMode="auto">
          <a:xfrm flipH="1" flipV="1">
            <a:off x="3223873" y="5318708"/>
            <a:ext cx="0" cy="142266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Rounded Rectangle 37"/>
          <p:cNvSpPr/>
          <p:nvPr/>
        </p:nvSpPr>
        <p:spPr bwMode="auto">
          <a:xfrm>
            <a:off x="4981468" y="5080164"/>
            <a:ext cx="283859" cy="796476"/>
          </a:xfrm>
          <a:prstGeom prst="roundRect">
            <a:avLst>
              <a:gd name="adj" fmla="val 50000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39" name="Line 16"/>
          <p:cNvSpPr>
            <a:spLocks noChangeShapeType="1"/>
          </p:cNvSpPr>
          <p:nvPr/>
        </p:nvSpPr>
        <p:spPr bwMode="auto">
          <a:xfrm flipV="1">
            <a:off x="5271810" y="5502743"/>
            <a:ext cx="315439" cy="1599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sp>
        <p:nvSpPr>
          <p:cNvPr id="40" name="TextBox 39"/>
          <p:cNvSpPr txBox="1"/>
          <p:nvPr/>
        </p:nvSpPr>
        <p:spPr>
          <a:xfrm>
            <a:off x="5048316" y="5218616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41" name="TextBox 40"/>
          <p:cNvSpPr txBox="1"/>
          <p:nvPr/>
        </p:nvSpPr>
        <p:spPr>
          <a:xfrm>
            <a:off x="4938727" y="5174088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4942064" y="5542719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cxnSp>
        <p:nvCxnSpPr>
          <p:cNvPr id="43" name="Straight Connector 42"/>
          <p:cNvCxnSpPr/>
          <p:nvPr/>
        </p:nvCxnSpPr>
        <p:spPr bwMode="auto">
          <a:xfrm>
            <a:off x="5132291" y="4970833"/>
            <a:ext cx="1" cy="10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4911972" y="4833010"/>
            <a:ext cx="47641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ALUSrc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45" name="Rounded Rectangle 44"/>
          <p:cNvSpPr/>
          <p:nvPr/>
        </p:nvSpPr>
        <p:spPr bwMode="auto">
          <a:xfrm>
            <a:off x="2911251" y="4956117"/>
            <a:ext cx="236253" cy="756724"/>
          </a:xfrm>
          <a:prstGeom prst="roundRect">
            <a:avLst>
              <a:gd name="adj" fmla="val 50000"/>
            </a:avLst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965003" y="5193050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2897777" y="5131260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chemeClr val="accent3">
                    <a:lumMod val="75000"/>
                  </a:schemeClr>
                </a:solidFill>
              </a:rPr>
              <a:t>0</a:t>
            </a:r>
            <a:endParaRPr kumimoji="1" lang="zh-CN" altLang="en-US" sz="6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909502" y="5497397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chemeClr val="accent3">
                    <a:lumMod val="75000"/>
                  </a:schemeClr>
                </a:solidFill>
              </a:rPr>
              <a:t>1</a:t>
            </a:r>
            <a:endParaRPr kumimoji="1" lang="zh-CN" altLang="en-US" sz="6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49" name="Straight Connector 48"/>
          <p:cNvCxnSpPr/>
          <p:nvPr/>
        </p:nvCxnSpPr>
        <p:spPr bwMode="auto">
          <a:xfrm>
            <a:off x="3019598" y="5704261"/>
            <a:ext cx="1" cy="10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772599" y="5783936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RegDst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51" name="Oval 50"/>
          <p:cNvSpPr/>
          <p:nvPr/>
        </p:nvSpPr>
        <p:spPr bwMode="auto">
          <a:xfrm>
            <a:off x="3829779" y="5732552"/>
            <a:ext cx="495949" cy="89668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859892" y="5935691"/>
            <a:ext cx="49244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700" b="1" dirty="0"/>
              <a:t>sign</a:t>
            </a:r>
          </a:p>
          <a:p>
            <a:pPr algn="ctr"/>
            <a:r>
              <a:rPr kumimoji="1" lang="en-US" altLang="zh-CN" sz="700" b="1" dirty="0"/>
              <a:t>or zero</a:t>
            </a:r>
          </a:p>
          <a:p>
            <a:pPr algn="ctr"/>
            <a:r>
              <a:rPr kumimoji="1" lang="en-US" altLang="zh-CN" sz="700" b="1" dirty="0"/>
              <a:t>extend</a:t>
            </a:r>
            <a:endParaRPr kumimoji="1" lang="zh-CN" altLang="en-US" sz="700" b="1" dirty="0"/>
          </a:p>
        </p:txBody>
      </p:sp>
      <p:cxnSp>
        <p:nvCxnSpPr>
          <p:cNvPr id="53" name="Straight Connector 52"/>
          <p:cNvCxnSpPr/>
          <p:nvPr/>
        </p:nvCxnSpPr>
        <p:spPr bwMode="auto">
          <a:xfrm>
            <a:off x="2673630" y="4899249"/>
            <a:ext cx="0" cy="30993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 bwMode="auto">
          <a:xfrm>
            <a:off x="2671231" y="5197624"/>
            <a:ext cx="241771" cy="0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 bwMode="auto">
          <a:xfrm flipV="1">
            <a:off x="3223872" y="5312881"/>
            <a:ext cx="156594" cy="6089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 bwMode="auto">
          <a:xfrm flipV="1">
            <a:off x="3147504" y="5143809"/>
            <a:ext cx="234000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 bwMode="auto">
          <a:xfrm flipV="1">
            <a:off x="2179776" y="6202508"/>
            <a:ext cx="1643126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 bwMode="auto">
          <a:xfrm>
            <a:off x="3517717" y="6129154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3491880" y="6001107"/>
            <a:ext cx="2840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/>
              <a:t>16</a:t>
            </a:r>
          </a:p>
        </p:txBody>
      </p:sp>
      <p:cxnSp>
        <p:nvCxnSpPr>
          <p:cNvPr id="60" name="Straight Connector 59"/>
          <p:cNvCxnSpPr/>
          <p:nvPr/>
        </p:nvCxnSpPr>
        <p:spPr bwMode="auto">
          <a:xfrm>
            <a:off x="4329232" y="6201163"/>
            <a:ext cx="447551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1" name="Straight Connector 60"/>
          <p:cNvCxnSpPr/>
          <p:nvPr/>
        </p:nvCxnSpPr>
        <p:spPr bwMode="auto">
          <a:xfrm flipV="1">
            <a:off x="4776783" y="4358794"/>
            <a:ext cx="0" cy="184995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2" name="Straight Connector 61"/>
          <p:cNvCxnSpPr/>
          <p:nvPr/>
        </p:nvCxnSpPr>
        <p:spPr bwMode="auto">
          <a:xfrm flipH="1">
            <a:off x="4776783" y="5650744"/>
            <a:ext cx="199205" cy="0"/>
          </a:xfrm>
          <a:prstGeom prst="line">
            <a:avLst/>
          </a:prstGeom>
          <a:ln w="127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4384649" y="6032069"/>
            <a:ext cx="2840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 dirty="0"/>
              <a:t>32</a:t>
            </a:r>
          </a:p>
        </p:txBody>
      </p:sp>
      <p:sp>
        <p:nvSpPr>
          <p:cNvPr id="64" name="Rectangle 63"/>
          <p:cNvSpPr/>
          <p:nvPr/>
        </p:nvSpPr>
        <p:spPr bwMode="auto">
          <a:xfrm>
            <a:off x="6826495" y="5137084"/>
            <a:ext cx="1069394" cy="1038215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600" b="1" dirty="0">
                <a:latin typeface="Arial" pitchFamily="34" charset="0"/>
                <a:ea typeface="宋体" pitchFamily="2" charset="-122"/>
              </a:rPr>
              <a:t>Data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Memory</a:t>
            </a:r>
            <a:endParaRPr kumimoji="0" lang="zh-CN" altLang="en-US" sz="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784889" y="5174088"/>
            <a:ext cx="47481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/>
              <a:t>Address</a:t>
            </a:r>
            <a:endParaRPr kumimoji="1" lang="zh-CN" altLang="en-US" sz="6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6805587" y="5762404"/>
            <a:ext cx="9754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600" b="1"/>
              <a:t>write</a:t>
            </a:r>
          </a:p>
          <a:p>
            <a:r>
              <a:rPr kumimoji="1" lang="en-US" altLang="zh-CN" sz="600" b="1" dirty="0"/>
              <a:t>data</a:t>
            </a:r>
            <a:endParaRPr kumimoji="1" lang="zh-CN" altLang="en-US" sz="6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556279" y="5255799"/>
            <a:ext cx="3465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data</a:t>
            </a:r>
            <a:endParaRPr kumimoji="1" lang="zh-CN" altLang="en-US" sz="600" b="1" dirty="0"/>
          </a:p>
        </p:txBody>
      </p:sp>
      <p:sp>
        <p:nvSpPr>
          <p:cNvPr id="68" name="Rounded Rectangle 67"/>
          <p:cNvSpPr/>
          <p:nvPr/>
        </p:nvSpPr>
        <p:spPr bwMode="auto">
          <a:xfrm>
            <a:off x="8395605" y="5217332"/>
            <a:ext cx="250686" cy="620048"/>
          </a:xfrm>
          <a:prstGeom prst="roundRect">
            <a:avLst>
              <a:gd name="adj" fmla="val 50000"/>
            </a:avLst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8449357" y="5286256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70" name="TextBox 69"/>
          <p:cNvSpPr txBox="1"/>
          <p:nvPr/>
        </p:nvSpPr>
        <p:spPr>
          <a:xfrm>
            <a:off x="8382131" y="5255799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sp>
        <p:nvSpPr>
          <p:cNvPr id="71" name="TextBox 70"/>
          <p:cNvSpPr txBox="1"/>
          <p:nvPr/>
        </p:nvSpPr>
        <p:spPr>
          <a:xfrm>
            <a:off x="8393856" y="5621936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72" name="Line 16"/>
          <p:cNvSpPr>
            <a:spLocks noChangeShapeType="1"/>
          </p:cNvSpPr>
          <p:nvPr/>
        </p:nvSpPr>
        <p:spPr bwMode="auto">
          <a:xfrm>
            <a:off x="7907918" y="5387520"/>
            <a:ext cx="501982" cy="0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cxnSp>
        <p:nvCxnSpPr>
          <p:cNvPr id="73" name="Straight Connector 72"/>
          <p:cNvCxnSpPr/>
          <p:nvPr/>
        </p:nvCxnSpPr>
        <p:spPr bwMode="auto">
          <a:xfrm flipH="1">
            <a:off x="7347390" y="5064546"/>
            <a:ext cx="885" cy="72538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7065338" y="4924407"/>
            <a:ext cx="58541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MemWrite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75" name="Straight Connector 74"/>
          <p:cNvCxnSpPr>
            <a:endCxn id="77" idx="2"/>
          </p:cNvCxnSpPr>
          <p:nvPr/>
        </p:nvCxnSpPr>
        <p:spPr bwMode="auto">
          <a:xfrm flipV="1">
            <a:off x="7358047" y="6175299"/>
            <a:ext cx="0" cy="171758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7085390" y="6325297"/>
            <a:ext cx="54534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 err="1">
                <a:solidFill>
                  <a:srgbClr val="FF0000"/>
                </a:solidFill>
              </a:rPr>
              <a:t>MemRead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77" name="Straight Connector 76"/>
          <p:cNvCxnSpPr/>
          <p:nvPr/>
        </p:nvCxnSpPr>
        <p:spPr bwMode="auto">
          <a:xfrm>
            <a:off x="8646291" y="5521793"/>
            <a:ext cx="185555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6397758" y="4982274"/>
            <a:ext cx="253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.</a:t>
            </a:r>
            <a:endParaRPr lang="en-US" sz="2000" b="1"/>
          </a:p>
        </p:txBody>
      </p:sp>
      <p:cxnSp>
        <p:nvCxnSpPr>
          <p:cNvPr id="79" name="Straight Connector 78"/>
          <p:cNvCxnSpPr/>
          <p:nvPr/>
        </p:nvCxnSpPr>
        <p:spPr bwMode="auto">
          <a:xfrm>
            <a:off x="6523287" y="5248881"/>
            <a:ext cx="0" cy="1278196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 bwMode="auto">
          <a:xfrm>
            <a:off x="6523287" y="6530029"/>
            <a:ext cx="1635622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 bwMode="auto">
          <a:xfrm flipV="1">
            <a:off x="8158909" y="5650744"/>
            <a:ext cx="0" cy="87633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 bwMode="auto">
          <a:xfrm>
            <a:off x="8158909" y="5650744"/>
            <a:ext cx="22322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 bwMode="auto">
          <a:xfrm flipH="1">
            <a:off x="8520948" y="5117528"/>
            <a:ext cx="0" cy="10800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8231445" y="4929910"/>
            <a:ext cx="57900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 err="1">
                <a:solidFill>
                  <a:srgbClr val="FF0000"/>
                </a:solidFill>
              </a:rPr>
              <a:t>MemtoReg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4331160" y="4999925"/>
            <a:ext cx="253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.</a:t>
            </a:r>
            <a:endParaRPr lang="en-US" sz="2000" b="1" dirty="0"/>
          </a:p>
        </p:txBody>
      </p:sp>
      <p:cxnSp>
        <p:nvCxnSpPr>
          <p:cNvPr id="86" name="Straight Connector 85"/>
          <p:cNvCxnSpPr/>
          <p:nvPr/>
        </p:nvCxnSpPr>
        <p:spPr bwMode="auto">
          <a:xfrm>
            <a:off x="4457958" y="5271069"/>
            <a:ext cx="0" cy="69753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 bwMode="auto">
          <a:xfrm flipV="1">
            <a:off x="4457958" y="5968602"/>
            <a:ext cx="2386800" cy="0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8" name="Rectangle 87"/>
          <p:cNvSpPr/>
          <p:nvPr/>
        </p:nvSpPr>
        <p:spPr bwMode="auto">
          <a:xfrm>
            <a:off x="496816" y="4457005"/>
            <a:ext cx="184583" cy="893400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800" b="1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PC</a:t>
            </a:r>
            <a:endParaRPr lang="zh-CN" altLang="en-US" sz="800" b="1" dirty="0">
              <a:solidFill>
                <a:schemeClr val="tx1"/>
              </a:solidFill>
              <a:latin typeface="Arial" pitchFamily="34" charset="0"/>
              <a:ea typeface="宋体" pitchFamily="2" charset="-122"/>
            </a:endParaRPr>
          </a:p>
        </p:txBody>
      </p:sp>
      <p:cxnSp>
        <p:nvCxnSpPr>
          <p:cNvPr id="89" name="Straight Arrow Connector 88"/>
          <p:cNvCxnSpPr/>
          <p:nvPr/>
        </p:nvCxnSpPr>
        <p:spPr bwMode="auto">
          <a:xfrm>
            <a:off x="686799" y="4917936"/>
            <a:ext cx="350674" cy="1215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90" name="Rectangle 89"/>
          <p:cNvSpPr/>
          <p:nvPr/>
        </p:nvSpPr>
        <p:spPr bwMode="auto">
          <a:xfrm>
            <a:off x="1048813" y="4758614"/>
            <a:ext cx="899264" cy="828526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1028253" y="4783756"/>
            <a:ext cx="4555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address</a:t>
            </a:r>
            <a:endParaRPr kumimoji="1" lang="zh-CN" altLang="en-US" sz="600" b="1" dirty="0"/>
          </a:p>
        </p:txBody>
      </p:sp>
      <p:sp>
        <p:nvSpPr>
          <p:cNvPr id="92" name="TextBox 91"/>
          <p:cNvSpPr txBox="1"/>
          <p:nvPr/>
        </p:nvSpPr>
        <p:spPr>
          <a:xfrm>
            <a:off x="1041975" y="5310140"/>
            <a:ext cx="574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</a:t>
            </a:r>
          </a:p>
          <a:p>
            <a:r>
              <a:rPr kumimoji="1" lang="en-US" altLang="zh-CN" sz="600" b="1" dirty="0"/>
              <a:t>memory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1373880" y="5046813"/>
            <a:ext cx="574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600" b="1" dirty="0"/>
              <a:t>instruction</a:t>
            </a:r>
          </a:p>
          <a:p>
            <a:pPr algn="r"/>
            <a:r>
              <a:rPr kumimoji="1" lang="en-US" altLang="zh-CN" sz="600" b="1" dirty="0"/>
              <a:t>[31-0]</a:t>
            </a:r>
            <a:endParaRPr kumimoji="1" lang="zh-CN" altLang="en-US" sz="600" b="1" dirty="0"/>
          </a:p>
        </p:txBody>
      </p:sp>
      <p:cxnSp>
        <p:nvCxnSpPr>
          <p:cNvPr id="94" name="Straight Arrow Connector 93"/>
          <p:cNvCxnSpPr/>
          <p:nvPr/>
        </p:nvCxnSpPr>
        <p:spPr bwMode="auto">
          <a:xfrm>
            <a:off x="244280" y="4917936"/>
            <a:ext cx="252536" cy="0"/>
          </a:xfrm>
          <a:prstGeom prst="straightConnector1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 bwMode="auto">
          <a:xfrm>
            <a:off x="4413175" y="6097040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 bwMode="auto">
          <a:xfrm>
            <a:off x="1107282" y="1491260"/>
            <a:ext cx="0" cy="30268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7" name="Straight Connector 96"/>
          <p:cNvCxnSpPr/>
          <p:nvPr/>
        </p:nvCxnSpPr>
        <p:spPr bwMode="auto">
          <a:xfrm>
            <a:off x="1107282" y="2046191"/>
            <a:ext cx="0" cy="30268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8" name="Straight Connector 97"/>
          <p:cNvCxnSpPr/>
          <p:nvPr/>
        </p:nvCxnSpPr>
        <p:spPr bwMode="auto">
          <a:xfrm>
            <a:off x="1476966" y="1642605"/>
            <a:ext cx="0" cy="50448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9" name="Straight Connector 98"/>
          <p:cNvCxnSpPr/>
          <p:nvPr/>
        </p:nvCxnSpPr>
        <p:spPr bwMode="auto">
          <a:xfrm flipV="1">
            <a:off x="1107282" y="2147087"/>
            <a:ext cx="369684" cy="20179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0" name="Straight Connector 99"/>
          <p:cNvCxnSpPr/>
          <p:nvPr/>
        </p:nvCxnSpPr>
        <p:spPr bwMode="auto">
          <a:xfrm>
            <a:off x="1107282" y="1491260"/>
            <a:ext cx="369684" cy="15134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1" name="Straight Connector 100"/>
          <p:cNvCxnSpPr/>
          <p:nvPr/>
        </p:nvCxnSpPr>
        <p:spPr bwMode="auto">
          <a:xfrm>
            <a:off x="1107282" y="1793949"/>
            <a:ext cx="164304" cy="100896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2" name="Straight Connector 101"/>
          <p:cNvCxnSpPr/>
          <p:nvPr/>
        </p:nvCxnSpPr>
        <p:spPr bwMode="auto">
          <a:xfrm flipV="1">
            <a:off x="1107282" y="1894846"/>
            <a:ext cx="164304" cy="15134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3" name="TextBox 102"/>
          <p:cNvSpPr txBox="1"/>
          <p:nvPr/>
        </p:nvSpPr>
        <p:spPr>
          <a:xfrm>
            <a:off x="1217555" y="1566932"/>
            <a:ext cx="276999" cy="617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" wrap="square" rtlCol="0">
            <a:spAutoFit/>
          </a:bodyPr>
          <a:lstStyle/>
          <a:p>
            <a:pPr algn="ctr"/>
            <a:r>
              <a:rPr kumimoji="1" lang="en-US" altLang="zh-CN" sz="600" b="1" dirty="0"/>
              <a:t>Adder</a:t>
            </a:r>
          </a:p>
        </p:txBody>
      </p:sp>
      <p:cxnSp>
        <p:nvCxnSpPr>
          <p:cNvPr id="104" name="Straight Arrow Connector 103"/>
          <p:cNvCxnSpPr/>
          <p:nvPr/>
        </p:nvCxnSpPr>
        <p:spPr bwMode="auto">
          <a:xfrm>
            <a:off x="793162" y="1642604"/>
            <a:ext cx="326945" cy="0"/>
          </a:xfrm>
          <a:prstGeom prst="straightConnector1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/>
          <p:nvPr/>
        </p:nvCxnSpPr>
        <p:spPr bwMode="auto">
          <a:xfrm flipV="1">
            <a:off x="957148" y="2208501"/>
            <a:ext cx="14361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6" name="TextBox 105"/>
          <p:cNvSpPr txBox="1"/>
          <p:nvPr/>
        </p:nvSpPr>
        <p:spPr>
          <a:xfrm>
            <a:off x="793162" y="2128822"/>
            <a:ext cx="226344" cy="184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4</a:t>
            </a:r>
            <a:endParaRPr kumimoji="1" lang="zh-CN" altLang="en-US" sz="600" b="1" dirty="0"/>
          </a:p>
        </p:txBody>
      </p:sp>
      <p:cxnSp>
        <p:nvCxnSpPr>
          <p:cNvPr id="107" name="Straight Arrow Connector 106"/>
          <p:cNvCxnSpPr/>
          <p:nvPr/>
        </p:nvCxnSpPr>
        <p:spPr bwMode="auto">
          <a:xfrm flipV="1">
            <a:off x="6228184" y="2451446"/>
            <a:ext cx="121815" cy="2437"/>
          </a:xfrm>
          <a:prstGeom prst="straightConnector1">
            <a:avLst/>
          </a:prstGeom>
          <a:ln w="25400">
            <a:solidFill>
              <a:srgbClr val="0432FF"/>
            </a:solidFill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8" name="AutoShape 54"/>
          <p:cNvSpPr>
            <a:spLocks noChangeArrowheads="1"/>
          </p:cNvSpPr>
          <p:nvPr/>
        </p:nvSpPr>
        <p:spPr bwMode="auto">
          <a:xfrm rot="16200000">
            <a:off x="7016259" y="1821538"/>
            <a:ext cx="869413" cy="617319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600" b="1" dirty="0"/>
              <a:t>      </a:t>
            </a:r>
          </a:p>
        </p:txBody>
      </p:sp>
      <p:sp>
        <p:nvSpPr>
          <p:cNvPr id="109" name="AutoShape 55"/>
          <p:cNvSpPr>
            <a:spLocks noChangeArrowheads="1"/>
          </p:cNvSpPr>
          <p:nvPr/>
        </p:nvSpPr>
        <p:spPr bwMode="auto">
          <a:xfrm rot="5400000">
            <a:off x="7000085" y="2074999"/>
            <a:ext cx="431800" cy="142875"/>
          </a:xfrm>
          <a:prstGeom prst="flowChartExtract">
            <a:avLst/>
          </a:pr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600" b="1"/>
          </a:p>
        </p:txBody>
      </p:sp>
      <p:sp>
        <p:nvSpPr>
          <p:cNvPr id="110" name="TextBox 109"/>
          <p:cNvSpPr txBox="1"/>
          <p:nvPr/>
        </p:nvSpPr>
        <p:spPr>
          <a:xfrm>
            <a:off x="7407051" y="1997524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</a:p>
          <a:p>
            <a:r>
              <a:rPr kumimoji="1" lang="en-US" altLang="zh-CN" sz="600" b="1" dirty="0"/>
              <a:t>Result</a:t>
            </a:r>
            <a:endParaRPr kumimoji="1" lang="zh-CN" altLang="en-US" sz="600" b="1" dirty="0"/>
          </a:p>
        </p:txBody>
      </p:sp>
      <p:sp>
        <p:nvSpPr>
          <p:cNvPr id="111" name="TextBox 110"/>
          <p:cNvSpPr txBox="1"/>
          <p:nvPr/>
        </p:nvSpPr>
        <p:spPr>
          <a:xfrm>
            <a:off x="7210396" y="2052597"/>
            <a:ext cx="33374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Add</a:t>
            </a:r>
            <a:endParaRPr kumimoji="1" lang="zh-CN" altLang="en-US" sz="600" b="1" dirty="0"/>
          </a:p>
        </p:txBody>
      </p:sp>
      <p:sp>
        <p:nvSpPr>
          <p:cNvPr id="112" name="Oval 111"/>
          <p:cNvSpPr/>
          <p:nvPr/>
        </p:nvSpPr>
        <p:spPr bwMode="auto">
          <a:xfrm>
            <a:off x="6350001" y="2093407"/>
            <a:ext cx="357319" cy="691638"/>
          </a:xfrm>
          <a:prstGeom prst="ellips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6385912" y="2308658"/>
            <a:ext cx="36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shift</a:t>
            </a:r>
          </a:p>
          <a:p>
            <a:r>
              <a:rPr kumimoji="1" lang="en-US" altLang="zh-CN" sz="600" b="1" dirty="0"/>
              <a:t>left</a:t>
            </a:r>
            <a:r>
              <a:rPr kumimoji="1" lang="zh-CN" altLang="en-US" sz="600" b="1" dirty="0"/>
              <a:t> </a:t>
            </a:r>
            <a:r>
              <a:rPr kumimoji="1" lang="en-US" altLang="zh-CN" sz="600" b="1" dirty="0"/>
              <a:t>2</a:t>
            </a:r>
            <a:endParaRPr kumimoji="1" lang="zh-CN" altLang="en-US" sz="600" b="1" dirty="0"/>
          </a:p>
        </p:txBody>
      </p:sp>
      <p:cxnSp>
        <p:nvCxnSpPr>
          <p:cNvPr id="114" name="Straight Connector 113"/>
          <p:cNvCxnSpPr/>
          <p:nvPr/>
        </p:nvCxnSpPr>
        <p:spPr bwMode="auto">
          <a:xfrm>
            <a:off x="6228184" y="2456252"/>
            <a:ext cx="0" cy="1902542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5" name="Straight Arrow Connector 114"/>
          <p:cNvCxnSpPr/>
          <p:nvPr/>
        </p:nvCxnSpPr>
        <p:spPr bwMode="auto">
          <a:xfrm>
            <a:off x="6707318" y="2451446"/>
            <a:ext cx="471412" cy="0"/>
          </a:xfrm>
          <a:prstGeom prst="straightConnector1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6" name="Rounded Rectangle 115"/>
          <p:cNvSpPr/>
          <p:nvPr/>
        </p:nvSpPr>
        <p:spPr bwMode="auto">
          <a:xfrm>
            <a:off x="8018830" y="1510275"/>
            <a:ext cx="241018" cy="682697"/>
          </a:xfrm>
          <a:prstGeom prst="roundRect">
            <a:avLst>
              <a:gd name="adj" fmla="val 50000"/>
            </a:avLst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8056724" y="1697270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118" name="TextBox 117"/>
          <p:cNvSpPr txBox="1"/>
          <p:nvPr/>
        </p:nvSpPr>
        <p:spPr>
          <a:xfrm>
            <a:off x="7969419" y="1569825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119" name="TextBox 118"/>
          <p:cNvSpPr txBox="1"/>
          <p:nvPr/>
        </p:nvSpPr>
        <p:spPr>
          <a:xfrm>
            <a:off x="7956376" y="1975934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cxnSp>
        <p:nvCxnSpPr>
          <p:cNvPr id="120" name="Straight Arrow Connector 119"/>
          <p:cNvCxnSpPr/>
          <p:nvPr/>
        </p:nvCxnSpPr>
        <p:spPr bwMode="auto">
          <a:xfrm flipV="1">
            <a:off x="7759625" y="2050517"/>
            <a:ext cx="270000" cy="0"/>
          </a:xfrm>
          <a:prstGeom prst="straightConnector1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 bwMode="auto">
          <a:xfrm>
            <a:off x="1482907" y="1930536"/>
            <a:ext cx="3885804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2" name="Straight Connector 121"/>
          <p:cNvCxnSpPr/>
          <p:nvPr/>
        </p:nvCxnSpPr>
        <p:spPr bwMode="auto">
          <a:xfrm flipV="1">
            <a:off x="5368711" y="1597263"/>
            <a:ext cx="0" cy="333273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" name="Straight Arrow Connector 122"/>
          <p:cNvCxnSpPr/>
          <p:nvPr/>
        </p:nvCxnSpPr>
        <p:spPr bwMode="auto">
          <a:xfrm>
            <a:off x="5368711" y="1844397"/>
            <a:ext cx="1774279" cy="0"/>
          </a:xfrm>
          <a:prstGeom prst="straightConnector1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 bwMode="auto">
          <a:xfrm>
            <a:off x="5368711" y="1608001"/>
            <a:ext cx="2650119" cy="0"/>
          </a:xfrm>
          <a:prstGeom prst="straightConnector1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5" name="Delay 124"/>
          <p:cNvSpPr/>
          <p:nvPr/>
        </p:nvSpPr>
        <p:spPr bwMode="auto">
          <a:xfrm>
            <a:off x="7581002" y="2626730"/>
            <a:ext cx="398375" cy="279637"/>
          </a:xfrm>
          <a:prstGeom prst="flowChartDelay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26" name="Rounded Rectangle 125"/>
          <p:cNvSpPr/>
          <p:nvPr/>
        </p:nvSpPr>
        <p:spPr bwMode="auto">
          <a:xfrm>
            <a:off x="8512712" y="1518882"/>
            <a:ext cx="241018" cy="685982"/>
          </a:xfrm>
          <a:prstGeom prst="roundRect">
            <a:avLst>
              <a:gd name="adj" fmla="val 50000"/>
            </a:avLst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8557070" y="1679337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128" name="TextBox 127"/>
          <p:cNvSpPr txBox="1"/>
          <p:nvPr/>
        </p:nvSpPr>
        <p:spPr>
          <a:xfrm>
            <a:off x="8463301" y="1578431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sp>
        <p:nvSpPr>
          <p:cNvPr id="129" name="TextBox 128"/>
          <p:cNvSpPr txBox="1"/>
          <p:nvPr/>
        </p:nvSpPr>
        <p:spPr>
          <a:xfrm>
            <a:off x="8452846" y="1969518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cxnSp>
        <p:nvCxnSpPr>
          <p:cNvPr id="130" name="Straight Arrow Connector 129"/>
          <p:cNvCxnSpPr/>
          <p:nvPr/>
        </p:nvCxnSpPr>
        <p:spPr bwMode="auto">
          <a:xfrm flipV="1">
            <a:off x="8259848" y="2066602"/>
            <a:ext cx="270000" cy="0"/>
          </a:xfrm>
          <a:prstGeom prst="straightConnector1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 bwMode="auto">
          <a:xfrm>
            <a:off x="8132108" y="2204864"/>
            <a:ext cx="0" cy="557797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 bwMode="auto">
          <a:xfrm>
            <a:off x="793008" y="1378095"/>
            <a:ext cx="7565340" cy="122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33" name="Straight Connector 132"/>
          <p:cNvCxnSpPr/>
          <p:nvPr/>
        </p:nvCxnSpPr>
        <p:spPr bwMode="auto">
          <a:xfrm flipH="1">
            <a:off x="8358348" y="1390294"/>
            <a:ext cx="0" cy="28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 bwMode="auto">
          <a:xfrm flipV="1">
            <a:off x="7961784" y="2765613"/>
            <a:ext cx="170324" cy="1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 bwMode="auto">
          <a:xfrm flipH="1">
            <a:off x="7322909" y="2847367"/>
            <a:ext cx="258095" cy="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6" name="TextBox 135"/>
          <p:cNvSpPr txBox="1"/>
          <p:nvPr/>
        </p:nvSpPr>
        <p:spPr>
          <a:xfrm>
            <a:off x="2204065" y="1384260"/>
            <a:ext cx="12490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/>
              <a:t>PC[31-28]Instruction[25-0]00</a:t>
            </a:r>
            <a:endParaRPr lang="en-US" sz="600" b="1"/>
          </a:p>
        </p:txBody>
      </p:sp>
      <p:cxnSp>
        <p:nvCxnSpPr>
          <p:cNvPr id="137" name="Straight Connector 136"/>
          <p:cNvCxnSpPr/>
          <p:nvPr/>
        </p:nvCxnSpPr>
        <p:spPr bwMode="auto">
          <a:xfrm flipH="1" flipV="1">
            <a:off x="7173549" y="2718573"/>
            <a:ext cx="412459" cy="1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 bwMode="auto">
          <a:xfrm>
            <a:off x="7177723" y="2718573"/>
            <a:ext cx="0" cy="199847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 bwMode="auto">
          <a:xfrm flipH="1">
            <a:off x="6661319" y="2918420"/>
            <a:ext cx="512230" cy="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0" name="TextBox 139"/>
          <p:cNvSpPr txBox="1"/>
          <p:nvPr/>
        </p:nvSpPr>
        <p:spPr>
          <a:xfrm>
            <a:off x="7348404" y="2983262"/>
            <a:ext cx="3626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Zero</a:t>
            </a:r>
            <a:endParaRPr lang="en-US" sz="600" b="1" dirty="0">
              <a:solidFill>
                <a:srgbClr val="FF0000"/>
              </a:solidFill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6594831" y="2904610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Branch</a:t>
            </a:r>
            <a:endParaRPr lang="en-US" sz="600" b="1" dirty="0">
              <a:solidFill>
                <a:srgbClr val="FF0000"/>
              </a:solidFill>
            </a:endParaRPr>
          </a:p>
        </p:txBody>
      </p:sp>
      <p:cxnSp>
        <p:nvCxnSpPr>
          <p:cNvPr id="142" name="Straight Connector 141"/>
          <p:cNvCxnSpPr/>
          <p:nvPr/>
        </p:nvCxnSpPr>
        <p:spPr bwMode="auto">
          <a:xfrm>
            <a:off x="8646291" y="2196157"/>
            <a:ext cx="0" cy="152723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3" name="TextBox 142"/>
          <p:cNvSpPr txBox="1"/>
          <p:nvPr/>
        </p:nvSpPr>
        <p:spPr>
          <a:xfrm>
            <a:off x="8463157" y="2303627"/>
            <a:ext cx="3738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Jump</a:t>
            </a:r>
            <a:endParaRPr lang="en-US" sz="600" b="1" dirty="0">
              <a:solidFill>
                <a:srgbClr val="FF0000"/>
              </a:solidFill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3556199" y="173825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/>
              <a:t>32</a:t>
            </a:r>
            <a:endParaRPr lang="en-US" sz="600" b="1"/>
          </a:p>
        </p:txBody>
      </p:sp>
      <p:cxnSp>
        <p:nvCxnSpPr>
          <p:cNvPr id="145" name="Straight Connector 144"/>
          <p:cNvCxnSpPr/>
          <p:nvPr/>
        </p:nvCxnSpPr>
        <p:spPr bwMode="auto">
          <a:xfrm flipV="1">
            <a:off x="793008" y="1378095"/>
            <a:ext cx="0" cy="354416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 bwMode="auto">
          <a:xfrm flipV="1">
            <a:off x="8753730" y="1770975"/>
            <a:ext cx="227434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7" name="Straight Connector 146"/>
          <p:cNvCxnSpPr/>
          <p:nvPr/>
        </p:nvCxnSpPr>
        <p:spPr bwMode="auto">
          <a:xfrm flipV="1">
            <a:off x="8966502" y="1196752"/>
            <a:ext cx="0" cy="58308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8" name="Straight Connector 147"/>
          <p:cNvCxnSpPr/>
          <p:nvPr/>
        </p:nvCxnSpPr>
        <p:spPr bwMode="auto">
          <a:xfrm flipH="1">
            <a:off x="244280" y="1196752"/>
            <a:ext cx="8722222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9" name="Straight Connector 148"/>
          <p:cNvCxnSpPr/>
          <p:nvPr/>
        </p:nvCxnSpPr>
        <p:spPr bwMode="auto">
          <a:xfrm>
            <a:off x="244280" y="1196752"/>
            <a:ext cx="0" cy="3717032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0" name="Straight Connector 149"/>
          <p:cNvCxnSpPr/>
          <p:nvPr/>
        </p:nvCxnSpPr>
        <p:spPr bwMode="auto">
          <a:xfrm>
            <a:off x="8358348" y="1679337"/>
            <a:ext cx="144000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1" name="TextBox 150"/>
          <p:cNvSpPr txBox="1"/>
          <p:nvPr/>
        </p:nvSpPr>
        <p:spPr>
          <a:xfrm>
            <a:off x="2067091" y="4913106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2" name="TextBox 151"/>
          <p:cNvSpPr txBox="1"/>
          <p:nvPr/>
        </p:nvSpPr>
        <p:spPr>
          <a:xfrm>
            <a:off x="2066563" y="4297139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3" name="TextBox 152"/>
          <p:cNvSpPr txBox="1"/>
          <p:nvPr/>
        </p:nvSpPr>
        <p:spPr>
          <a:xfrm>
            <a:off x="2067331" y="5332442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4" name="TextBox 153"/>
          <p:cNvSpPr txBox="1"/>
          <p:nvPr/>
        </p:nvSpPr>
        <p:spPr>
          <a:xfrm>
            <a:off x="2067519" y="4622133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5" name="TextBox 154"/>
          <p:cNvSpPr txBox="1"/>
          <p:nvPr/>
        </p:nvSpPr>
        <p:spPr>
          <a:xfrm>
            <a:off x="2074441" y="1102190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156" name="Straight Connector 155"/>
          <p:cNvCxnSpPr/>
          <p:nvPr/>
        </p:nvCxnSpPr>
        <p:spPr bwMode="auto">
          <a:xfrm>
            <a:off x="3599904" y="1844824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 bwMode="auto">
          <a:xfrm>
            <a:off x="4776783" y="4358794"/>
            <a:ext cx="1451401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8" name="TextBox 157"/>
          <p:cNvSpPr txBox="1"/>
          <p:nvPr/>
        </p:nvSpPr>
        <p:spPr>
          <a:xfrm>
            <a:off x="4667430" y="5373403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159" name="Straight Connector 158"/>
          <p:cNvCxnSpPr/>
          <p:nvPr/>
        </p:nvCxnSpPr>
        <p:spPr bwMode="auto">
          <a:xfrm flipV="1">
            <a:off x="6252643" y="4852619"/>
            <a:ext cx="1083013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0" name="Straight Connector 159"/>
          <p:cNvCxnSpPr/>
          <p:nvPr/>
        </p:nvCxnSpPr>
        <p:spPr bwMode="auto">
          <a:xfrm flipV="1">
            <a:off x="7335656" y="2847365"/>
            <a:ext cx="0" cy="201735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4" name="Straight Connector 163"/>
          <p:cNvCxnSpPr/>
          <p:nvPr/>
        </p:nvCxnSpPr>
        <p:spPr bwMode="auto">
          <a:xfrm>
            <a:off x="1924938" y="5176787"/>
            <a:ext cx="24608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7" name="Straight Connector 166"/>
          <p:cNvCxnSpPr/>
          <p:nvPr/>
        </p:nvCxnSpPr>
        <p:spPr bwMode="auto">
          <a:xfrm>
            <a:off x="2179774" y="4581203"/>
            <a:ext cx="0" cy="1650921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8" name="Straight Connector 167"/>
          <p:cNvCxnSpPr/>
          <p:nvPr/>
        </p:nvCxnSpPr>
        <p:spPr bwMode="auto">
          <a:xfrm>
            <a:off x="2179234" y="4587762"/>
            <a:ext cx="1192721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/>
          <p:nvPr/>
        </p:nvCxnSpPr>
        <p:spPr bwMode="auto">
          <a:xfrm>
            <a:off x="2171018" y="4897977"/>
            <a:ext cx="1192721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/>
          <p:nvPr/>
        </p:nvCxnSpPr>
        <p:spPr bwMode="auto">
          <a:xfrm>
            <a:off x="2174133" y="5608654"/>
            <a:ext cx="745689" cy="1893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9" name="TextBox 178"/>
          <p:cNvSpPr txBox="1"/>
          <p:nvPr/>
        </p:nvSpPr>
        <p:spPr>
          <a:xfrm>
            <a:off x="6676662" y="3004390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1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0" name="TextBox 179"/>
          <p:cNvSpPr txBox="1"/>
          <p:nvPr/>
        </p:nvSpPr>
        <p:spPr>
          <a:xfrm>
            <a:off x="8545133" y="2456803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7347390" y="4780792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8392326" y="4755881"/>
            <a:ext cx="2680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X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3" name="TextBox 182"/>
          <p:cNvSpPr txBox="1"/>
          <p:nvPr/>
        </p:nvSpPr>
        <p:spPr>
          <a:xfrm>
            <a:off x="7540310" y="6327772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4" name="TextBox 183"/>
          <p:cNvSpPr txBox="1"/>
          <p:nvPr/>
        </p:nvSpPr>
        <p:spPr>
          <a:xfrm>
            <a:off x="5028288" y="4696466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5" name="TextBox 184"/>
          <p:cNvSpPr txBox="1"/>
          <p:nvPr/>
        </p:nvSpPr>
        <p:spPr>
          <a:xfrm>
            <a:off x="3961918" y="6355601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1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2902288" y="5904667"/>
            <a:ext cx="2680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>
                <a:solidFill>
                  <a:srgbClr val="0432FF"/>
                </a:solidFill>
              </a:rPr>
              <a:t>X</a:t>
            </a:r>
          </a:p>
        </p:txBody>
      </p:sp>
      <p:sp>
        <p:nvSpPr>
          <p:cNvPr id="187" name="TextBox 186"/>
          <p:cNvSpPr txBox="1"/>
          <p:nvPr/>
        </p:nvSpPr>
        <p:spPr>
          <a:xfrm>
            <a:off x="3665609" y="4094989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8" name="TextBox 187"/>
          <p:cNvSpPr txBox="1"/>
          <p:nvPr/>
        </p:nvSpPr>
        <p:spPr>
          <a:xfrm>
            <a:off x="5776236" y="4174311"/>
            <a:ext cx="3658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Sub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cxnSp>
        <p:nvCxnSpPr>
          <p:cNvPr id="161" name="Straight Connector 160"/>
          <p:cNvCxnSpPr/>
          <p:nvPr/>
        </p:nvCxnSpPr>
        <p:spPr bwMode="auto">
          <a:xfrm>
            <a:off x="2194827" y="4906201"/>
            <a:ext cx="476404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3" name="Straight Connector 162"/>
          <p:cNvCxnSpPr/>
          <p:nvPr/>
        </p:nvCxnSpPr>
        <p:spPr bwMode="auto">
          <a:xfrm flipH="1" flipV="1">
            <a:off x="4776783" y="5649566"/>
            <a:ext cx="0" cy="55917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9" name="Straight Connector 188"/>
          <p:cNvCxnSpPr/>
          <p:nvPr/>
        </p:nvCxnSpPr>
        <p:spPr bwMode="auto">
          <a:xfrm>
            <a:off x="4246822" y="5255799"/>
            <a:ext cx="233603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Rectangle 2"/>
          <p:cNvSpPr/>
          <p:nvPr/>
        </p:nvSpPr>
        <p:spPr>
          <a:xfrm>
            <a:off x="1948019" y="543678"/>
            <a:ext cx="20907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dirty="0"/>
              <a:t>BEQ </a:t>
            </a:r>
            <a:r>
              <a:rPr lang="en-US" dirty="0" err="1"/>
              <a:t>rs</a:t>
            </a:r>
            <a:r>
              <a:rPr lang="en-US" dirty="0"/>
              <a:t>, </a:t>
            </a:r>
            <a:r>
              <a:rPr lang="en-US" dirty="0" err="1"/>
              <a:t>rt</a:t>
            </a:r>
            <a:r>
              <a:rPr lang="en-US" dirty="0"/>
              <a:t>, </a:t>
            </a:r>
            <a:r>
              <a:rPr lang="en-US" dirty="0" err="1"/>
              <a:t>imm</a:t>
            </a:r>
            <a:endParaRPr lang="en-US" dirty="0"/>
          </a:p>
        </p:txBody>
      </p:sp>
      <p:cxnSp>
        <p:nvCxnSpPr>
          <p:cNvPr id="166" name="Straight Connector 165"/>
          <p:cNvCxnSpPr/>
          <p:nvPr/>
        </p:nvCxnSpPr>
        <p:spPr bwMode="auto">
          <a:xfrm>
            <a:off x="793008" y="1642604"/>
            <a:ext cx="0" cy="3261101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3" name="Straight Connector 172"/>
          <p:cNvCxnSpPr/>
          <p:nvPr/>
        </p:nvCxnSpPr>
        <p:spPr bwMode="auto">
          <a:xfrm>
            <a:off x="681399" y="4929910"/>
            <a:ext cx="115959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4" name="Rectangle 173"/>
          <p:cNvSpPr/>
          <p:nvPr/>
        </p:nvSpPr>
        <p:spPr>
          <a:xfrm>
            <a:off x="4295189" y="594860"/>
            <a:ext cx="29145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pc </a:t>
            </a:r>
            <a:r>
              <a:rPr lang="en-US" b="1" dirty="0"/>
              <a:t>←</a:t>
            </a:r>
            <a:r>
              <a:rPr lang="en-US" dirty="0"/>
              <a:t>pc+4 + </a:t>
            </a:r>
            <a:r>
              <a:rPr lang="en-US" dirty="0" err="1"/>
              <a:t>SignExt</a:t>
            </a:r>
            <a:r>
              <a:rPr lang="en-US" dirty="0"/>
              <a:t>(</a:t>
            </a:r>
            <a:r>
              <a:rPr lang="en-US" dirty="0" err="1"/>
              <a:t>imm</a:t>
            </a:r>
            <a:r>
              <a:rPr lang="en-US" dirty="0"/>
              <a:t>)* 4</a:t>
            </a:r>
          </a:p>
        </p:txBody>
      </p:sp>
    </p:spTree>
    <p:extLst>
      <p:ext uri="{BB962C8B-B14F-4D97-AF65-F5344CB8AC3E}">
        <p14:creationId xmlns:p14="http://schemas.microsoft.com/office/powerpoint/2010/main" val="17231680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Jump</a:t>
            </a:r>
            <a:r>
              <a:rPr lang="zh-CN" altLang="en-US" dirty="0"/>
              <a:t>指令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37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4641589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2181595" y="4897977"/>
            <a:ext cx="1188000" cy="1066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 bwMode="auto">
          <a:xfrm>
            <a:off x="2174435" y="5610273"/>
            <a:ext cx="745689" cy="1893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Line 16"/>
          <p:cNvSpPr>
            <a:spLocks noChangeShapeType="1"/>
          </p:cNvSpPr>
          <p:nvPr/>
        </p:nvSpPr>
        <p:spPr bwMode="auto">
          <a:xfrm flipV="1">
            <a:off x="4255346" y="5262102"/>
            <a:ext cx="720642" cy="0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zh-CN" altLang="en-US" sz="600" b="1"/>
          </a:p>
        </p:txBody>
      </p:sp>
      <p:sp>
        <p:nvSpPr>
          <p:cNvPr id="10" name="Line 16"/>
          <p:cNvSpPr>
            <a:spLocks noChangeShapeType="1"/>
          </p:cNvSpPr>
          <p:nvPr/>
        </p:nvSpPr>
        <p:spPr bwMode="auto">
          <a:xfrm flipV="1">
            <a:off x="4246822" y="4655537"/>
            <a:ext cx="1315173" cy="0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zh-CN" altLang="en-US" sz="600" b="1"/>
          </a:p>
        </p:txBody>
      </p:sp>
      <p:grpSp>
        <p:nvGrpSpPr>
          <p:cNvPr id="11" name="Group 10"/>
          <p:cNvGrpSpPr/>
          <p:nvPr/>
        </p:nvGrpSpPr>
        <p:grpSpPr>
          <a:xfrm>
            <a:off x="3328961" y="4222865"/>
            <a:ext cx="980692" cy="1165300"/>
            <a:chOff x="3901136" y="3847876"/>
            <a:chExt cx="980692" cy="1165300"/>
          </a:xfrm>
        </p:grpSpPr>
        <p:sp>
          <p:nvSpPr>
            <p:cNvPr id="12" name="Rectangle 11"/>
            <p:cNvSpPr/>
            <p:nvPr/>
          </p:nvSpPr>
          <p:spPr bwMode="auto">
            <a:xfrm>
              <a:off x="3939516" y="4137448"/>
              <a:ext cx="879481" cy="867994"/>
            </a:xfrm>
            <a:prstGeom prst="rect">
              <a:avLst/>
            </a:prstGeom>
            <a:ln w="12700"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600" b="1" dirty="0">
                  <a:latin typeface="Arial" pitchFamily="34" charset="0"/>
                  <a:ea typeface="宋体" pitchFamily="2" charset="-122"/>
                </a:rPr>
                <a:t>         </a:t>
              </a:r>
              <a:r>
                <a:rPr lang="en-US" altLang="zh-CN" sz="600" b="1" dirty="0">
                  <a:latin typeface="Arial" pitchFamily="34" charset="0"/>
                  <a:ea typeface="宋体" pitchFamily="2" charset="-122"/>
                </a:rPr>
                <a:t>Registers</a:t>
              </a:r>
              <a:endParaRPr kumimoji="0" lang="zh-CN" altLang="en-US" sz="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912338" y="4133115"/>
              <a:ext cx="5052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register1</a:t>
              </a:r>
              <a:endParaRPr kumimoji="1" lang="zh-CN" altLang="en-US" sz="60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906804" y="4304129"/>
              <a:ext cx="5052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register2</a:t>
              </a:r>
              <a:endParaRPr kumimoji="1" lang="zh-CN" altLang="en-US" sz="6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01136" y="4653136"/>
              <a:ext cx="975495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600" b="1" dirty="0"/>
                <a:t>write</a:t>
              </a:r>
              <a:r>
                <a:rPr kumimoji="1" lang="zh-CN" altLang="en-US" sz="600" b="1" dirty="0"/>
                <a:t> </a:t>
              </a:r>
              <a:r>
                <a:rPr kumimoji="1" lang="en-US" altLang="zh-CN" sz="600" b="1" dirty="0"/>
                <a:t>register</a:t>
              </a:r>
              <a:endParaRPr kumimoji="1" lang="zh-CN" altLang="en-US" sz="6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901136" y="4797152"/>
              <a:ext cx="975495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600" b="1" dirty="0"/>
                <a:t>write</a:t>
              </a:r>
              <a:r>
                <a:rPr kumimoji="1" lang="zh-CN" altLang="en-US" sz="600" b="1" dirty="0"/>
                <a:t> </a:t>
              </a:r>
              <a:r>
                <a:rPr kumimoji="1" lang="en-US" altLang="zh-CN" sz="600" b="1" dirty="0"/>
                <a:t>data</a:t>
              </a:r>
              <a:endParaRPr kumimoji="1" lang="zh-CN" altLang="en-US" sz="6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499992" y="4184810"/>
              <a:ext cx="3818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data1</a:t>
              </a:r>
              <a:endParaRPr kumimoji="1" lang="zh-CN" altLang="en-US" sz="6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499992" y="4736177"/>
              <a:ext cx="3818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data2</a:t>
              </a:r>
              <a:endParaRPr kumimoji="1" lang="zh-CN" altLang="en-US" sz="6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087312" y="3847876"/>
              <a:ext cx="53732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 err="1">
                  <a:solidFill>
                    <a:srgbClr val="FF0000"/>
                  </a:solidFill>
                </a:rPr>
                <a:t>RegWrite</a:t>
              </a:r>
              <a:endParaRPr kumimoji="1" lang="zh-CN" altLang="en-US" sz="6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 bwMode="auto">
            <a:xfrm flipV="1">
              <a:off x="4355976" y="3995962"/>
              <a:ext cx="0" cy="144016"/>
            </a:xfrm>
            <a:prstGeom prst="line">
              <a:avLst/>
            </a:prstGeom>
            <a:ln w="1270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1" name="Straight Connector 20"/>
          <p:cNvCxnSpPr/>
          <p:nvPr/>
        </p:nvCxnSpPr>
        <p:spPr bwMode="auto">
          <a:xfrm>
            <a:off x="2179774" y="1369326"/>
            <a:ext cx="1" cy="484183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Straight Connector 21"/>
          <p:cNvCxnSpPr/>
          <p:nvPr/>
        </p:nvCxnSpPr>
        <p:spPr bwMode="auto">
          <a:xfrm flipH="1" flipV="1">
            <a:off x="1940658" y="5183944"/>
            <a:ext cx="254169" cy="289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126842" y="6040402"/>
            <a:ext cx="79220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/>
              <a:t>instruction[15-0</a:t>
            </a:r>
            <a:r>
              <a:rPr kumimoji="1" lang="en-US" altLang="zh-CN" sz="600" b="1" dirty="0"/>
              <a:t>]</a:t>
            </a:r>
            <a:endParaRPr kumimoji="1" lang="zh-CN" altLang="en-US" sz="6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2128191" y="4369764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instruction[25-21]</a:t>
            </a:r>
            <a:endParaRPr kumimoji="1" lang="zh-CN" altLang="en-US" sz="6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2131425" y="4684801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instruction[20-16]</a:t>
            </a:r>
            <a:endParaRPr kumimoji="1" lang="zh-CN" altLang="en-US" sz="6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2123728" y="5391212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instruction[15-11]</a:t>
            </a:r>
            <a:endParaRPr kumimoji="1" lang="zh-CN" altLang="en-US" sz="600" b="1" dirty="0"/>
          </a:p>
        </p:txBody>
      </p:sp>
      <p:sp>
        <p:nvSpPr>
          <p:cNvPr id="27" name="AutoShape 54"/>
          <p:cNvSpPr>
            <a:spLocks noChangeArrowheads="1"/>
          </p:cNvSpPr>
          <p:nvPr/>
        </p:nvSpPr>
        <p:spPr bwMode="auto">
          <a:xfrm rot="16200000">
            <a:off x="5212253" y="4764441"/>
            <a:ext cx="1393906" cy="694422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600" b="1" dirty="0"/>
              <a:t>      </a:t>
            </a:r>
          </a:p>
        </p:txBody>
      </p:sp>
      <p:sp>
        <p:nvSpPr>
          <p:cNvPr id="28" name="AutoShape 55"/>
          <p:cNvSpPr>
            <a:spLocks noChangeArrowheads="1"/>
          </p:cNvSpPr>
          <p:nvPr/>
        </p:nvSpPr>
        <p:spPr bwMode="auto">
          <a:xfrm rot="5400000">
            <a:off x="5417533" y="5058247"/>
            <a:ext cx="431800" cy="142875"/>
          </a:xfrm>
          <a:prstGeom prst="flowChartExtract">
            <a:avLst/>
          </a:pr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600" b="1"/>
          </a:p>
        </p:txBody>
      </p:sp>
      <p:sp>
        <p:nvSpPr>
          <p:cNvPr id="29" name="Line 16"/>
          <p:cNvSpPr>
            <a:spLocks noChangeShapeType="1"/>
          </p:cNvSpPr>
          <p:nvPr/>
        </p:nvSpPr>
        <p:spPr bwMode="auto">
          <a:xfrm>
            <a:off x="6239300" y="5248881"/>
            <a:ext cx="578249" cy="0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cxnSp>
        <p:nvCxnSpPr>
          <p:cNvPr id="30" name="Straight Connector 29"/>
          <p:cNvCxnSpPr/>
          <p:nvPr/>
        </p:nvCxnSpPr>
        <p:spPr bwMode="auto">
          <a:xfrm>
            <a:off x="6022503" y="4514593"/>
            <a:ext cx="0" cy="146339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761336" y="4358794"/>
            <a:ext cx="48923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ALU</a:t>
            </a:r>
            <a:r>
              <a:rPr kumimoji="1" lang="zh-CN" altLang="en-US" sz="6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600" b="1" dirty="0">
                <a:solidFill>
                  <a:srgbClr val="FF0000"/>
                </a:solidFill>
              </a:rPr>
              <a:t>Op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875409" y="5052332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</a:p>
          <a:p>
            <a:r>
              <a:rPr kumimoji="1" lang="en-US" altLang="zh-CN" sz="600" b="1" dirty="0"/>
              <a:t>Result</a:t>
            </a:r>
            <a:endParaRPr kumimoji="1" lang="zh-CN" altLang="en-US" sz="6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5742421" y="4965990"/>
            <a:ext cx="35618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  <a:endParaRPr kumimoji="1" lang="zh-CN" altLang="en-US" sz="6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5909711" y="4864720"/>
            <a:ext cx="3626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Zero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35" name="Straight Connector 34"/>
          <p:cNvCxnSpPr/>
          <p:nvPr/>
        </p:nvCxnSpPr>
        <p:spPr bwMode="auto">
          <a:xfrm>
            <a:off x="8831846" y="5521793"/>
            <a:ext cx="0" cy="121957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 bwMode="auto">
          <a:xfrm flipH="1">
            <a:off x="3216995" y="6741368"/>
            <a:ext cx="5614851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 bwMode="auto">
          <a:xfrm flipH="1" flipV="1">
            <a:off x="3223873" y="5318708"/>
            <a:ext cx="0" cy="142266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Rounded Rectangle 37"/>
          <p:cNvSpPr/>
          <p:nvPr/>
        </p:nvSpPr>
        <p:spPr bwMode="auto">
          <a:xfrm>
            <a:off x="4981468" y="5080164"/>
            <a:ext cx="283859" cy="796476"/>
          </a:xfrm>
          <a:prstGeom prst="roundRect">
            <a:avLst>
              <a:gd name="adj" fmla="val 50000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39" name="Line 16"/>
          <p:cNvSpPr>
            <a:spLocks noChangeShapeType="1"/>
          </p:cNvSpPr>
          <p:nvPr/>
        </p:nvSpPr>
        <p:spPr bwMode="auto">
          <a:xfrm flipV="1">
            <a:off x="5271810" y="5502743"/>
            <a:ext cx="315439" cy="1599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zh-CN" altLang="en-US" sz="600" b="1">
              <a:solidFill>
                <a:schemeClr val="dk1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048316" y="5218616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41" name="TextBox 40"/>
          <p:cNvSpPr txBox="1"/>
          <p:nvPr/>
        </p:nvSpPr>
        <p:spPr>
          <a:xfrm>
            <a:off x="4938727" y="5174088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4942064" y="5542719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cxnSp>
        <p:nvCxnSpPr>
          <p:cNvPr id="43" name="Straight Connector 42"/>
          <p:cNvCxnSpPr/>
          <p:nvPr/>
        </p:nvCxnSpPr>
        <p:spPr bwMode="auto">
          <a:xfrm>
            <a:off x="5132291" y="4970833"/>
            <a:ext cx="1" cy="10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4911972" y="4833010"/>
            <a:ext cx="47641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ALUSrc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45" name="Rounded Rectangle 44"/>
          <p:cNvSpPr/>
          <p:nvPr/>
        </p:nvSpPr>
        <p:spPr bwMode="auto">
          <a:xfrm>
            <a:off x="2911251" y="4956117"/>
            <a:ext cx="236253" cy="756724"/>
          </a:xfrm>
          <a:prstGeom prst="roundRect">
            <a:avLst>
              <a:gd name="adj" fmla="val 50000"/>
            </a:avLst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965003" y="5193050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2897777" y="5131260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chemeClr val="accent3">
                    <a:lumMod val="75000"/>
                  </a:schemeClr>
                </a:solidFill>
              </a:rPr>
              <a:t>0</a:t>
            </a:r>
            <a:endParaRPr kumimoji="1" lang="zh-CN" altLang="en-US" sz="6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909502" y="5497397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chemeClr val="accent3">
                    <a:lumMod val="75000"/>
                  </a:schemeClr>
                </a:solidFill>
              </a:rPr>
              <a:t>1</a:t>
            </a:r>
            <a:endParaRPr kumimoji="1" lang="zh-CN" altLang="en-US" sz="6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49" name="Straight Connector 48"/>
          <p:cNvCxnSpPr/>
          <p:nvPr/>
        </p:nvCxnSpPr>
        <p:spPr bwMode="auto">
          <a:xfrm>
            <a:off x="3019598" y="5704261"/>
            <a:ext cx="1" cy="10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772599" y="5783936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RegDst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51" name="Oval 50"/>
          <p:cNvSpPr/>
          <p:nvPr/>
        </p:nvSpPr>
        <p:spPr bwMode="auto">
          <a:xfrm>
            <a:off x="3829779" y="5732552"/>
            <a:ext cx="495949" cy="89668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859892" y="5935691"/>
            <a:ext cx="49244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700" b="1" dirty="0"/>
              <a:t>sign</a:t>
            </a:r>
          </a:p>
          <a:p>
            <a:pPr algn="ctr"/>
            <a:r>
              <a:rPr kumimoji="1" lang="en-US" altLang="zh-CN" sz="700" b="1" dirty="0"/>
              <a:t>or zero</a:t>
            </a:r>
          </a:p>
          <a:p>
            <a:pPr algn="ctr"/>
            <a:r>
              <a:rPr kumimoji="1" lang="en-US" altLang="zh-CN" sz="700" b="1" dirty="0"/>
              <a:t>extend</a:t>
            </a:r>
            <a:endParaRPr kumimoji="1" lang="zh-CN" altLang="en-US" sz="700" b="1" dirty="0"/>
          </a:p>
        </p:txBody>
      </p:sp>
      <p:cxnSp>
        <p:nvCxnSpPr>
          <p:cNvPr id="53" name="Straight Connector 52"/>
          <p:cNvCxnSpPr/>
          <p:nvPr/>
        </p:nvCxnSpPr>
        <p:spPr bwMode="auto">
          <a:xfrm>
            <a:off x="2673630" y="4899249"/>
            <a:ext cx="0" cy="30993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 bwMode="auto">
          <a:xfrm>
            <a:off x="2671231" y="5197624"/>
            <a:ext cx="241771" cy="0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 bwMode="auto">
          <a:xfrm flipV="1">
            <a:off x="3223872" y="5312881"/>
            <a:ext cx="156594" cy="6089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 bwMode="auto">
          <a:xfrm flipV="1">
            <a:off x="3147504" y="5143809"/>
            <a:ext cx="234000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 bwMode="auto">
          <a:xfrm flipV="1">
            <a:off x="2179776" y="6202508"/>
            <a:ext cx="1643126" cy="0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58" name="Straight Connector 57"/>
          <p:cNvCxnSpPr/>
          <p:nvPr/>
        </p:nvCxnSpPr>
        <p:spPr bwMode="auto">
          <a:xfrm>
            <a:off x="3517717" y="6129154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3491880" y="6001107"/>
            <a:ext cx="2840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/>
              <a:t>16</a:t>
            </a:r>
          </a:p>
        </p:txBody>
      </p:sp>
      <p:cxnSp>
        <p:nvCxnSpPr>
          <p:cNvPr id="60" name="Straight Connector 59"/>
          <p:cNvCxnSpPr/>
          <p:nvPr/>
        </p:nvCxnSpPr>
        <p:spPr bwMode="auto">
          <a:xfrm>
            <a:off x="4329232" y="6201163"/>
            <a:ext cx="447551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 bwMode="auto">
          <a:xfrm flipV="1">
            <a:off x="4776783" y="4358794"/>
            <a:ext cx="0" cy="184995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 bwMode="auto">
          <a:xfrm flipH="1">
            <a:off x="4776783" y="5650744"/>
            <a:ext cx="199205" cy="0"/>
          </a:xfrm>
          <a:prstGeom prst="line">
            <a:avLst/>
          </a:prstGeom>
          <a:ln w="127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4384649" y="6032069"/>
            <a:ext cx="2840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 dirty="0"/>
              <a:t>32</a:t>
            </a:r>
          </a:p>
        </p:txBody>
      </p:sp>
      <p:sp>
        <p:nvSpPr>
          <p:cNvPr id="64" name="Rectangle 63"/>
          <p:cNvSpPr/>
          <p:nvPr/>
        </p:nvSpPr>
        <p:spPr bwMode="auto">
          <a:xfrm>
            <a:off x="6826495" y="5137084"/>
            <a:ext cx="1069394" cy="1038215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600" b="1" dirty="0">
                <a:latin typeface="Arial" pitchFamily="34" charset="0"/>
                <a:ea typeface="宋体" pitchFamily="2" charset="-122"/>
              </a:rPr>
              <a:t>Data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Memory</a:t>
            </a:r>
            <a:endParaRPr kumimoji="0" lang="zh-CN" altLang="en-US" sz="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784889" y="5174088"/>
            <a:ext cx="47481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/>
              <a:t>Address</a:t>
            </a:r>
            <a:endParaRPr kumimoji="1" lang="zh-CN" altLang="en-US" sz="6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6805587" y="5762404"/>
            <a:ext cx="9754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600" b="1"/>
              <a:t>write</a:t>
            </a:r>
          </a:p>
          <a:p>
            <a:r>
              <a:rPr kumimoji="1" lang="en-US" altLang="zh-CN" sz="600" b="1" dirty="0"/>
              <a:t>data</a:t>
            </a:r>
            <a:endParaRPr kumimoji="1" lang="zh-CN" altLang="en-US" sz="6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556279" y="5255799"/>
            <a:ext cx="3465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data</a:t>
            </a:r>
            <a:endParaRPr kumimoji="1" lang="zh-CN" altLang="en-US" sz="600" b="1" dirty="0"/>
          </a:p>
        </p:txBody>
      </p:sp>
      <p:sp>
        <p:nvSpPr>
          <p:cNvPr id="68" name="Rounded Rectangle 67"/>
          <p:cNvSpPr/>
          <p:nvPr/>
        </p:nvSpPr>
        <p:spPr bwMode="auto">
          <a:xfrm>
            <a:off x="8395605" y="5217332"/>
            <a:ext cx="250686" cy="620048"/>
          </a:xfrm>
          <a:prstGeom prst="roundRect">
            <a:avLst>
              <a:gd name="adj" fmla="val 50000"/>
            </a:avLst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8449357" y="5286256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70" name="TextBox 69"/>
          <p:cNvSpPr txBox="1"/>
          <p:nvPr/>
        </p:nvSpPr>
        <p:spPr>
          <a:xfrm>
            <a:off x="8382131" y="5255799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sp>
        <p:nvSpPr>
          <p:cNvPr id="71" name="TextBox 70"/>
          <p:cNvSpPr txBox="1"/>
          <p:nvPr/>
        </p:nvSpPr>
        <p:spPr>
          <a:xfrm>
            <a:off x="8393856" y="5621936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72" name="Line 16"/>
          <p:cNvSpPr>
            <a:spLocks noChangeShapeType="1"/>
          </p:cNvSpPr>
          <p:nvPr/>
        </p:nvSpPr>
        <p:spPr bwMode="auto">
          <a:xfrm>
            <a:off x="7907918" y="5387520"/>
            <a:ext cx="501982" cy="0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cxnSp>
        <p:nvCxnSpPr>
          <p:cNvPr id="73" name="Straight Connector 72"/>
          <p:cNvCxnSpPr/>
          <p:nvPr/>
        </p:nvCxnSpPr>
        <p:spPr bwMode="auto">
          <a:xfrm flipH="1">
            <a:off x="7347390" y="5064546"/>
            <a:ext cx="885" cy="72538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7065338" y="4924407"/>
            <a:ext cx="58541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MemWrite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75" name="Straight Connector 74"/>
          <p:cNvCxnSpPr>
            <a:endCxn id="77" idx="2"/>
          </p:cNvCxnSpPr>
          <p:nvPr/>
        </p:nvCxnSpPr>
        <p:spPr bwMode="auto">
          <a:xfrm flipV="1">
            <a:off x="7358047" y="6175299"/>
            <a:ext cx="0" cy="171758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7085390" y="6325297"/>
            <a:ext cx="54534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 err="1">
                <a:solidFill>
                  <a:srgbClr val="FF0000"/>
                </a:solidFill>
              </a:rPr>
              <a:t>MemRead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77" name="Straight Connector 76"/>
          <p:cNvCxnSpPr/>
          <p:nvPr/>
        </p:nvCxnSpPr>
        <p:spPr bwMode="auto">
          <a:xfrm>
            <a:off x="8646291" y="5521793"/>
            <a:ext cx="185555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6397758" y="4982274"/>
            <a:ext cx="253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.</a:t>
            </a:r>
            <a:endParaRPr lang="en-US" sz="2000" b="1"/>
          </a:p>
        </p:txBody>
      </p:sp>
      <p:cxnSp>
        <p:nvCxnSpPr>
          <p:cNvPr id="79" name="Straight Connector 78"/>
          <p:cNvCxnSpPr/>
          <p:nvPr/>
        </p:nvCxnSpPr>
        <p:spPr bwMode="auto">
          <a:xfrm>
            <a:off x="6523287" y="5248881"/>
            <a:ext cx="0" cy="1278196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 bwMode="auto">
          <a:xfrm>
            <a:off x="6523287" y="6530029"/>
            <a:ext cx="1635622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 bwMode="auto">
          <a:xfrm flipV="1">
            <a:off x="8158909" y="5650744"/>
            <a:ext cx="0" cy="87633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 bwMode="auto">
          <a:xfrm>
            <a:off x="8158909" y="5650744"/>
            <a:ext cx="22322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 bwMode="auto">
          <a:xfrm flipH="1">
            <a:off x="8520948" y="5117528"/>
            <a:ext cx="0" cy="10800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8231445" y="4929910"/>
            <a:ext cx="57900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 err="1">
                <a:solidFill>
                  <a:srgbClr val="FF0000"/>
                </a:solidFill>
              </a:rPr>
              <a:t>MemtoReg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4331160" y="4999925"/>
            <a:ext cx="253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.</a:t>
            </a:r>
            <a:endParaRPr lang="en-US" sz="2000" b="1" dirty="0"/>
          </a:p>
        </p:txBody>
      </p:sp>
      <p:cxnSp>
        <p:nvCxnSpPr>
          <p:cNvPr id="86" name="Straight Connector 85"/>
          <p:cNvCxnSpPr/>
          <p:nvPr/>
        </p:nvCxnSpPr>
        <p:spPr bwMode="auto">
          <a:xfrm>
            <a:off x="4457958" y="5271069"/>
            <a:ext cx="0" cy="69753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 bwMode="auto">
          <a:xfrm flipV="1">
            <a:off x="4457958" y="5968602"/>
            <a:ext cx="2386800" cy="0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8" name="Rectangle 87"/>
          <p:cNvSpPr/>
          <p:nvPr/>
        </p:nvSpPr>
        <p:spPr bwMode="auto">
          <a:xfrm>
            <a:off x="496816" y="4457005"/>
            <a:ext cx="184583" cy="893400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800" b="1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PC</a:t>
            </a:r>
            <a:endParaRPr lang="zh-CN" altLang="en-US" sz="800" b="1" dirty="0">
              <a:solidFill>
                <a:schemeClr val="tx1"/>
              </a:solidFill>
              <a:latin typeface="Arial" pitchFamily="34" charset="0"/>
              <a:ea typeface="宋体" pitchFamily="2" charset="-122"/>
            </a:endParaRPr>
          </a:p>
        </p:txBody>
      </p:sp>
      <p:cxnSp>
        <p:nvCxnSpPr>
          <p:cNvPr id="89" name="Straight Arrow Connector 88"/>
          <p:cNvCxnSpPr/>
          <p:nvPr/>
        </p:nvCxnSpPr>
        <p:spPr bwMode="auto">
          <a:xfrm>
            <a:off x="686799" y="4917936"/>
            <a:ext cx="350674" cy="1215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90" name="Rectangle 89"/>
          <p:cNvSpPr/>
          <p:nvPr/>
        </p:nvSpPr>
        <p:spPr bwMode="auto">
          <a:xfrm>
            <a:off x="1048813" y="4758614"/>
            <a:ext cx="899264" cy="828526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1028253" y="4783756"/>
            <a:ext cx="4555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address</a:t>
            </a:r>
            <a:endParaRPr kumimoji="1" lang="zh-CN" altLang="en-US" sz="600" b="1" dirty="0"/>
          </a:p>
        </p:txBody>
      </p:sp>
      <p:sp>
        <p:nvSpPr>
          <p:cNvPr id="92" name="TextBox 91"/>
          <p:cNvSpPr txBox="1"/>
          <p:nvPr/>
        </p:nvSpPr>
        <p:spPr>
          <a:xfrm>
            <a:off x="1041975" y="5310140"/>
            <a:ext cx="574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</a:t>
            </a:r>
          </a:p>
          <a:p>
            <a:r>
              <a:rPr kumimoji="1" lang="en-US" altLang="zh-CN" sz="600" b="1" dirty="0"/>
              <a:t>memory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1373880" y="5046813"/>
            <a:ext cx="574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600" b="1" dirty="0"/>
              <a:t>instruction</a:t>
            </a:r>
          </a:p>
          <a:p>
            <a:pPr algn="r"/>
            <a:r>
              <a:rPr kumimoji="1" lang="en-US" altLang="zh-CN" sz="600" b="1" dirty="0"/>
              <a:t>[31-0]</a:t>
            </a:r>
            <a:endParaRPr kumimoji="1" lang="zh-CN" altLang="en-US" sz="600" b="1" dirty="0"/>
          </a:p>
        </p:txBody>
      </p:sp>
      <p:cxnSp>
        <p:nvCxnSpPr>
          <p:cNvPr id="94" name="Straight Arrow Connector 93"/>
          <p:cNvCxnSpPr/>
          <p:nvPr/>
        </p:nvCxnSpPr>
        <p:spPr bwMode="auto">
          <a:xfrm>
            <a:off x="244280" y="4917936"/>
            <a:ext cx="252536" cy="0"/>
          </a:xfrm>
          <a:prstGeom prst="straightConnector1">
            <a:avLst/>
          </a:prstGeom>
          <a:ln w="25400">
            <a:solidFill>
              <a:srgbClr val="0432FF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 bwMode="auto">
          <a:xfrm>
            <a:off x="4413175" y="6097040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 bwMode="auto">
          <a:xfrm>
            <a:off x="1107282" y="1491260"/>
            <a:ext cx="0" cy="30268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7" name="Straight Connector 96"/>
          <p:cNvCxnSpPr/>
          <p:nvPr/>
        </p:nvCxnSpPr>
        <p:spPr bwMode="auto">
          <a:xfrm>
            <a:off x="1107282" y="2046191"/>
            <a:ext cx="0" cy="30268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8" name="Straight Connector 97"/>
          <p:cNvCxnSpPr/>
          <p:nvPr/>
        </p:nvCxnSpPr>
        <p:spPr bwMode="auto">
          <a:xfrm>
            <a:off x="1476966" y="1642605"/>
            <a:ext cx="0" cy="50448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9" name="Straight Connector 98"/>
          <p:cNvCxnSpPr/>
          <p:nvPr/>
        </p:nvCxnSpPr>
        <p:spPr bwMode="auto">
          <a:xfrm flipV="1">
            <a:off x="1107282" y="2147087"/>
            <a:ext cx="369684" cy="20179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0" name="Straight Connector 99"/>
          <p:cNvCxnSpPr/>
          <p:nvPr/>
        </p:nvCxnSpPr>
        <p:spPr bwMode="auto">
          <a:xfrm>
            <a:off x="1107282" y="1491260"/>
            <a:ext cx="369684" cy="15134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1" name="Straight Connector 100"/>
          <p:cNvCxnSpPr/>
          <p:nvPr/>
        </p:nvCxnSpPr>
        <p:spPr bwMode="auto">
          <a:xfrm>
            <a:off x="1107282" y="1793949"/>
            <a:ext cx="164304" cy="100896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2" name="Straight Connector 101"/>
          <p:cNvCxnSpPr/>
          <p:nvPr/>
        </p:nvCxnSpPr>
        <p:spPr bwMode="auto">
          <a:xfrm flipV="1">
            <a:off x="1107282" y="1894846"/>
            <a:ext cx="164304" cy="15134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3" name="TextBox 102"/>
          <p:cNvSpPr txBox="1"/>
          <p:nvPr/>
        </p:nvSpPr>
        <p:spPr>
          <a:xfrm>
            <a:off x="1217555" y="1566932"/>
            <a:ext cx="276999" cy="617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" wrap="square" rtlCol="0">
            <a:spAutoFit/>
          </a:bodyPr>
          <a:lstStyle/>
          <a:p>
            <a:pPr algn="ctr"/>
            <a:r>
              <a:rPr kumimoji="1" lang="en-US" altLang="zh-CN" sz="600" b="1" dirty="0"/>
              <a:t>Adder</a:t>
            </a:r>
          </a:p>
        </p:txBody>
      </p:sp>
      <p:cxnSp>
        <p:nvCxnSpPr>
          <p:cNvPr id="104" name="Straight Arrow Connector 103"/>
          <p:cNvCxnSpPr/>
          <p:nvPr/>
        </p:nvCxnSpPr>
        <p:spPr bwMode="auto">
          <a:xfrm>
            <a:off x="793162" y="1642604"/>
            <a:ext cx="326945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5" name="Straight Arrow Connector 104"/>
          <p:cNvCxnSpPr/>
          <p:nvPr/>
        </p:nvCxnSpPr>
        <p:spPr bwMode="auto">
          <a:xfrm flipV="1">
            <a:off x="957148" y="2208501"/>
            <a:ext cx="14361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6" name="TextBox 105"/>
          <p:cNvSpPr txBox="1"/>
          <p:nvPr/>
        </p:nvSpPr>
        <p:spPr>
          <a:xfrm>
            <a:off x="793162" y="2128822"/>
            <a:ext cx="226344" cy="184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4</a:t>
            </a:r>
            <a:endParaRPr kumimoji="1" lang="zh-CN" altLang="en-US" sz="600" b="1" dirty="0"/>
          </a:p>
        </p:txBody>
      </p:sp>
      <p:cxnSp>
        <p:nvCxnSpPr>
          <p:cNvPr id="107" name="Straight Arrow Connector 106"/>
          <p:cNvCxnSpPr/>
          <p:nvPr/>
        </p:nvCxnSpPr>
        <p:spPr bwMode="auto">
          <a:xfrm flipV="1">
            <a:off x="6228184" y="2451446"/>
            <a:ext cx="121815" cy="2437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8" name="AutoShape 54"/>
          <p:cNvSpPr>
            <a:spLocks noChangeArrowheads="1"/>
          </p:cNvSpPr>
          <p:nvPr/>
        </p:nvSpPr>
        <p:spPr bwMode="auto">
          <a:xfrm rot="16200000">
            <a:off x="7016259" y="1821538"/>
            <a:ext cx="869413" cy="617319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600" b="1" dirty="0"/>
              <a:t>      </a:t>
            </a:r>
          </a:p>
        </p:txBody>
      </p:sp>
      <p:sp>
        <p:nvSpPr>
          <p:cNvPr id="109" name="AutoShape 55"/>
          <p:cNvSpPr>
            <a:spLocks noChangeArrowheads="1"/>
          </p:cNvSpPr>
          <p:nvPr/>
        </p:nvSpPr>
        <p:spPr bwMode="auto">
          <a:xfrm rot="5400000">
            <a:off x="7000085" y="2074999"/>
            <a:ext cx="431800" cy="142875"/>
          </a:xfrm>
          <a:prstGeom prst="flowChartExtract">
            <a:avLst/>
          </a:pr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600" b="1"/>
          </a:p>
        </p:txBody>
      </p:sp>
      <p:sp>
        <p:nvSpPr>
          <p:cNvPr id="110" name="TextBox 109"/>
          <p:cNvSpPr txBox="1"/>
          <p:nvPr/>
        </p:nvSpPr>
        <p:spPr>
          <a:xfrm>
            <a:off x="7407051" y="1997524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</a:p>
          <a:p>
            <a:r>
              <a:rPr kumimoji="1" lang="en-US" altLang="zh-CN" sz="600" b="1" dirty="0"/>
              <a:t>Result</a:t>
            </a:r>
            <a:endParaRPr kumimoji="1" lang="zh-CN" altLang="en-US" sz="600" b="1" dirty="0"/>
          </a:p>
        </p:txBody>
      </p:sp>
      <p:sp>
        <p:nvSpPr>
          <p:cNvPr id="111" name="TextBox 110"/>
          <p:cNvSpPr txBox="1"/>
          <p:nvPr/>
        </p:nvSpPr>
        <p:spPr>
          <a:xfrm>
            <a:off x="7210396" y="2052597"/>
            <a:ext cx="33374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Add</a:t>
            </a:r>
            <a:endParaRPr kumimoji="1" lang="zh-CN" altLang="en-US" sz="600" b="1" dirty="0"/>
          </a:p>
        </p:txBody>
      </p:sp>
      <p:sp>
        <p:nvSpPr>
          <p:cNvPr id="112" name="Oval 111"/>
          <p:cNvSpPr/>
          <p:nvPr/>
        </p:nvSpPr>
        <p:spPr bwMode="auto">
          <a:xfrm>
            <a:off x="6350001" y="2093407"/>
            <a:ext cx="357319" cy="691638"/>
          </a:xfrm>
          <a:prstGeom prst="ellips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6385912" y="2308658"/>
            <a:ext cx="36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shift</a:t>
            </a:r>
          </a:p>
          <a:p>
            <a:r>
              <a:rPr kumimoji="1" lang="en-US" altLang="zh-CN" sz="600" b="1" dirty="0"/>
              <a:t>left</a:t>
            </a:r>
            <a:r>
              <a:rPr kumimoji="1" lang="zh-CN" altLang="en-US" sz="600" b="1" dirty="0"/>
              <a:t> </a:t>
            </a:r>
            <a:r>
              <a:rPr kumimoji="1" lang="en-US" altLang="zh-CN" sz="600" b="1" dirty="0"/>
              <a:t>2</a:t>
            </a:r>
            <a:endParaRPr kumimoji="1" lang="zh-CN" altLang="en-US" sz="600" b="1" dirty="0"/>
          </a:p>
        </p:txBody>
      </p:sp>
      <p:cxnSp>
        <p:nvCxnSpPr>
          <p:cNvPr id="114" name="Straight Connector 113"/>
          <p:cNvCxnSpPr/>
          <p:nvPr/>
        </p:nvCxnSpPr>
        <p:spPr bwMode="auto">
          <a:xfrm>
            <a:off x="6228184" y="2456252"/>
            <a:ext cx="0" cy="190254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/>
          <p:nvPr/>
        </p:nvCxnSpPr>
        <p:spPr bwMode="auto">
          <a:xfrm>
            <a:off x="6707318" y="2451446"/>
            <a:ext cx="47141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6" name="Rounded Rectangle 115"/>
          <p:cNvSpPr/>
          <p:nvPr/>
        </p:nvSpPr>
        <p:spPr bwMode="auto">
          <a:xfrm>
            <a:off x="8018830" y="1510275"/>
            <a:ext cx="241018" cy="682697"/>
          </a:xfrm>
          <a:prstGeom prst="roundRect">
            <a:avLst>
              <a:gd name="adj" fmla="val 50000"/>
            </a:avLst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8056724" y="1697270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118" name="TextBox 117"/>
          <p:cNvSpPr txBox="1"/>
          <p:nvPr/>
        </p:nvSpPr>
        <p:spPr>
          <a:xfrm>
            <a:off x="7969419" y="1569825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119" name="TextBox 118"/>
          <p:cNvSpPr txBox="1"/>
          <p:nvPr/>
        </p:nvSpPr>
        <p:spPr>
          <a:xfrm>
            <a:off x="7956376" y="1975934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cxnSp>
        <p:nvCxnSpPr>
          <p:cNvPr id="120" name="Straight Arrow Connector 119"/>
          <p:cNvCxnSpPr/>
          <p:nvPr/>
        </p:nvCxnSpPr>
        <p:spPr bwMode="auto">
          <a:xfrm flipV="1">
            <a:off x="7759625" y="2050517"/>
            <a:ext cx="270000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 bwMode="auto">
          <a:xfrm>
            <a:off x="1482907" y="1930536"/>
            <a:ext cx="3885804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2" name="Straight Connector 121"/>
          <p:cNvCxnSpPr/>
          <p:nvPr/>
        </p:nvCxnSpPr>
        <p:spPr bwMode="auto">
          <a:xfrm flipV="1">
            <a:off x="5368711" y="1597263"/>
            <a:ext cx="0" cy="333273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" name="Straight Arrow Connector 122"/>
          <p:cNvCxnSpPr/>
          <p:nvPr/>
        </p:nvCxnSpPr>
        <p:spPr bwMode="auto">
          <a:xfrm>
            <a:off x="5368711" y="1844397"/>
            <a:ext cx="1774279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 bwMode="auto">
          <a:xfrm>
            <a:off x="5368711" y="1608001"/>
            <a:ext cx="2650119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5" name="Delay 124"/>
          <p:cNvSpPr/>
          <p:nvPr/>
        </p:nvSpPr>
        <p:spPr bwMode="auto">
          <a:xfrm>
            <a:off x="7581002" y="2626730"/>
            <a:ext cx="398375" cy="279637"/>
          </a:xfrm>
          <a:prstGeom prst="flowChartDelay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26" name="Rounded Rectangle 125"/>
          <p:cNvSpPr/>
          <p:nvPr/>
        </p:nvSpPr>
        <p:spPr bwMode="auto">
          <a:xfrm>
            <a:off x="8512712" y="1518882"/>
            <a:ext cx="241018" cy="685982"/>
          </a:xfrm>
          <a:prstGeom prst="roundRect">
            <a:avLst>
              <a:gd name="adj" fmla="val 50000"/>
            </a:avLst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8557070" y="1679337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128" name="TextBox 127"/>
          <p:cNvSpPr txBox="1"/>
          <p:nvPr/>
        </p:nvSpPr>
        <p:spPr>
          <a:xfrm>
            <a:off x="8463301" y="1578431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sp>
        <p:nvSpPr>
          <p:cNvPr id="129" name="TextBox 128"/>
          <p:cNvSpPr txBox="1"/>
          <p:nvPr/>
        </p:nvSpPr>
        <p:spPr>
          <a:xfrm>
            <a:off x="8452846" y="1969518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cxnSp>
        <p:nvCxnSpPr>
          <p:cNvPr id="130" name="Straight Arrow Connector 129"/>
          <p:cNvCxnSpPr/>
          <p:nvPr/>
        </p:nvCxnSpPr>
        <p:spPr bwMode="auto">
          <a:xfrm flipV="1">
            <a:off x="8259848" y="2066602"/>
            <a:ext cx="270000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 bwMode="auto">
          <a:xfrm>
            <a:off x="8132108" y="2204864"/>
            <a:ext cx="0" cy="557797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 bwMode="auto">
          <a:xfrm>
            <a:off x="793008" y="1378095"/>
            <a:ext cx="7565340" cy="1220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3" name="Straight Connector 132"/>
          <p:cNvCxnSpPr/>
          <p:nvPr/>
        </p:nvCxnSpPr>
        <p:spPr bwMode="auto">
          <a:xfrm flipH="1">
            <a:off x="8358348" y="1390294"/>
            <a:ext cx="0" cy="28800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4" name="Straight Connector 133"/>
          <p:cNvCxnSpPr/>
          <p:nvPr/>
        </p:nvCxnSpPr>
        <p:spPr bwMode="auto">
          <a:xfrm flipV="1">
            <a:off x="7961784" y="2765613"/>
            <a:ext cx="170324" cy="1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 bwMode="auto">
          <a:xfrm flipH="1">
            <a:off x="7322909" y="2847367"/>
            <a:ext cx="258095" cy="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6" name="TextBox 135"/>
          <p:cNvSpPr txBox="1"/>
          <p:nvPr/>
        </p:nvSpPr>
        <p:spPr>
          <a:xfrm>
            <a:off x="2204065" y="1384260"/>
            <a:ext cx="12490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/>
              <a:t>PC[31-28]Instruction[25-0]00</a:t>
            </a:r>
            <a:endParaRPr lang="en-US" sz="600" b="1"/>
          </a:p>
        </p:txBody>
      </p:sp>
      <p:cxnSp>
        <p:nvCxnSpPr>
          <p:cNvPr id="137" name="Straight Connector 136"/>
          <p:cNvCxnSpPr/>
          <p:nvPr/>
        </p:nvCxnSpPr>
        <p:spPr bwMode="auto">
          <a:xfrm flipH="1" flipV="1">
            <a:off x="7173549" y="2718573"/>
            <a:ext cx="412459" cy="1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 bwMode="auto">
          <a:xfrm>
            <a:off x="7177723" y="2718573"/>
            <a:ext cx="0" cy="199847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 bwMode="auto">
          <a:xfrm flipH="1">
            <a:off x="6661319" y="2918420"/>
            <a:ext cx="512230" cy="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0" name="TextBox 139"/>
          <p:cNvSpPr txBox="1"/>
          <p:nvPr/>
        </p:nvSpPr>
        <p:spPr>
          <a:xfrm>
            <a:off x="7348404" y="2983262"/>
            <a:ext cx="3626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Zero</a:t>
            </a:r>
            <a:endParaRPr lang="en-US" sz="600" b="1" dirty="0">
              <a:solidFill>
                <a:srgbClr val="FF0000"/>
              </a:solidFill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6594831" y="2904610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Branch</a:t>
            </a:r>
            <a:endParaRPr lang="en-US" sz="600" b="1" dirty="0">
              <a:solidFill>
                <a:srgbClr val="FF0000"/>
              </a:solidFill>
            </a:endParaRPr>
          </a:p>
        </p:txBody>
      </p:sp>
      <p:cxnSp>
        <p:nvCxnSpPr>
          <p:cNvPr id="142" name="Straight Connector 141"/>
          <p:cNvCxnSpPr/>
          <p:nvPr/>
        </p:nvCxnSpPr>
        <p:spPr bwMode="auto">
          <a:xfrm>
            <a:off x="8646291" y="2196157"/>
            <a:ext cx="0" cy="152723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3" name="TextBox 142"/>
          <p:cNvSpPr txBox="1"/>
          <p:nvPr/>
        </p:nvSpPr>
        <p:spPr>
          <a:xfrm>
            <a:off x="8463157" y="2303627"/>
            <a:ext cx="3738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Jump</a:t>
            </a:r>
            <a:endParaRPr lang="en-US" sz="600" b="1" dirty="0">
              <a:solidFill>
                <a:srgbClr val="FF0000"/>
              </a:solidFill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3556199" y="173825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/>
              <a:t>32</a:t>
            </a:r>
            <a:endParaRPr lang="en-US" sz="600" b="1"/>
          </a:p>
        </p:txBody>
      </p:sp>
      <p:cxnSp>
        <p:nvCxnSpPr>
          <p:cNvPr id="145" name="Straight Connector 144"/>
          <p:cNvCxnSpPr/>
          <p:nvPr/>
        </p:nvCxnSpPr>
        <p:spPr bwMode="auto">
          <a:xfrm flipV="1">
            <a:off x="793008" y="1378095"/>
            <a:ext cx="0" cy="354416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6" name="Straight Connector 145"/>
          <p:cNvCxnSpPr/>
          <p:nvPr/>
        </p:nvCxnSpPr>
        <p:spPr bwMode="auto">
          <a:xfrm flipV="1">
            <a:off x="8753730" y="1770975"/>
            <a:ext cx="227434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7" name="Straight Connector 146"/>
          <p:cNvCxnSpPr/>
          <p:nvPr/>
        </p:nvCxnSpPr>
        <p:spPr bwMode="auto">
          <a:xfrm flipV="1">
            <a:off x="8966502" y="1196752"/>
            <a:ext cx="0" cy="58308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8" name="Straight Connector 147"/>
          <p:cNvCxnSpPr/>
          <p:nvPr/>
        </p:nvCxnSpPr>
        <p:spPr bwMode="auto">
          <a:xfrm flipH="1">
            <a:off x="244280" y="1196752"/>
            <a:ext cx="8722222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9" name="Straight Connector 148"/>
          <p:cNvCxnSpPr/>
          <p:nvPr/>
        </p:nvCxnSpPr>
        <p:spPr bwMode="auto">
          <a:xfrm>
            <a:off x="244280" y="1196752"/>
            <a:ext cx="0" cy="3717032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0" name="Straight Connector 149"/>
          <p:cNvCxnSpPr/>
          <p:nvPr/>
        </p:nvCxnSpPr>
        <p:spPr bwMode="auto">
          <a:xfrm>
            <a:off x="8358348" y="1679337"/>
            <a:ext cx="144000" cy="0"/>
          </a:xfrm>
          <a:prstGeom prst="line">
            <a:avLst/>
          </a:prstGeom>
          <a:ln w="25400">
            <a:solidFill>
              <a:srgbClr val="0432FF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1" name="TextBox 150"/>
          <p:cNvSpPr txBox="1"/>
          <p:nvPr/>
        </p:nvSpPr>
        <p:spPr>
          <a:xfrm>
            <a:off x="2067091" y="4913106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2" name="TextBox 151"/>
          <p:cNvSpPr txBox="1"/>
          <p:nvPr/>
        </p:nvSpPr>
        <p:spPr>
          <a:xfrm>
            <a:off x="2066563" y="4297139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3" name="TextBox 152"/>
          <p:cNvSpPr txBox="1"/>
          <p:nvPr/>
        </p:nvSpPr>
        <p:spPr>
          <a:xfrm>
            <a:off x="2067331" y="5332442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4" name="TextBox 153"/>
          <p:cNvSpPr txBox="1"/>
          <p:nvPr/>
        </p:nvSpPr>
        <p:spPr>
          <a:xfrm>
            <a:off x="2067519" y="4622133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5" name="TextBox 154"/>
          <p:cNvSpPr txBox="1"/>
          <p:nvPr/>
        </p:nvSpPr>
        <p:spPr>
          <a:xfrm>
            <a:off x="2074441" y="1102190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156" name="Straight Connector 155"/>
          <p:cNvCxnSpPr/>
          <p:nvPr/>
        </p:nvCxnSpPr>
        <p:spPr bwMode="auto">
          <a:xfrm>
            <a:off x="3599904" y="1844824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 bwMode="auto">
          <a:xfrm>
            <a:off x="4776783" y="4358794"/>
            <a:ext cx="1451401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8" name="TextBox 157"/>
          <p:cNvSpPr txBox="1"/>
          <p:nvPr/>
        </p:nvSpPr>
        <p:spPr>
          <a:xfrm>
            <a:off x="4667430" y="5373403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159" name="Straight Connector 158"/>
          <p:cNvCxnSpPr/>
          <p:nvPr/>
        </p:nvCxnSpPr>
        <p:spPr bwMode="auto">
          <a:xfrm flipV="1">
            <a:off x="6252643" y="4852619"/>
            <a:ext cx="1083013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0" name="Straight Connector 159"/>
          <p:cNvCxnSpPr/>
          <p:nvPr/>
        </p:nvCxnSpPr>
        <p:spPr bwMode="auto">
          <a:xfrm flipV="1">
            <a:off x="7335656" y="2847365"/>
            <a:ext cx="0" cy="201735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7" name="Straight Connector 166"/>
          <p:cNvCxnSpPr/>
          <p:nvPr/>
        </p:nvCxnSpPr>
        <p:spPr bwMode="auto">
          <a:xfrm>
            <a:off x="2179774" y="4581203"/>
            <a:ext cx="0" cy="1650921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8" name="Straight Connector 167"/>
          <p:cNvCxnSpPr/>
          <p:nvPr/>
        </p:nvCxnSpPr>
        <p:spPr bwMode="auto">
          <a:xfrm>
            <a:off x="2179234" y="4587762"/>
            <a:ext cx="1192721" cy="0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69" name="Straight Connector 168"/>
          <p:cNvCxnSpPr/>
          <p:nvPr/>
        </p:nvCxnSpPr>
        <p:spPr bwMode="auto">
          <a:xfrm>
            <a:off x="2171018" y="4897977"/>
            <a:ext cx="1192721" cy="0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70" name="Straight Connector 169"/>
          <p:cNvCxnSpPr/>
          <p:nvPr/>
        </p:nvCxnSpPr>
        <p:spPr bwMode="auto">
          <a:xfrm>
            <a:off x="2174133" y="5608654"/>
            <a:ext cx="745689" cy="1893"/>
          </a:xfrm>
          <a:prstGeom prst="line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9" name="TextBox 178"/>
          <p:cNvSpPr txBox="1"/>
          <p:nvPr/>
        </p:nvSpPr>
        <p:spPr>
          <a:xfrm>
            <a:off x="6676662" y="3004390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0" name="TextBox 179"/>
          <p:cNvSpPr txBox="1"/>
          <p:nvPr/>
        </p:nvSpPr>
        <p:spPr>
          <a:xfrm>
            <a:off x="8545133" y="2456803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1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7347390" y="4780792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8392326" y="4755881"/>
            <a:ext cx="2680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X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3" name="TextBox 182"/>
          <p:cNvSpPr txBox="1"/>
          <p:nvPr/>
        </p:nvSpPr>
        <p:spPr>
          <a:xfrm>
            <a:off x="7540310" y="6327772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4" name="TextBox 183"/>
          <p:cNvSpPr txBox="1"/>
          <p:nvPr/>
        </p:nvSpPr>
        <p:spPr>
          <a:xfrm>
            <a:off x="5028288" y="4696466"/>
            <a:ext cx="2680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X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5" name="TextBox 184"/>
          <p:cNvSpPr txBox="1"/>
          <p:nvPr/>
        </p:nvSpPr>
        <p:spPr>
          <a:xfrm>
            <a:off x="3961918" y="6355601"/>
            <a:ext cx="2680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X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2902288" y="5904667"/>
            <a:ext cx="2680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>
                <a:solidFill>
                  <a:srgbClr val="0432FF"/>
                </a:solidFill>
              </a:rPr>
              <a:t>X</a:t>
            </a:r>
          </a:p>
        </p:txBody>
      </p:sp>
      <p:sp>
        <p:nvSpPr>
          <p:cNvPr id="187" name="TextBox 186"/>
          <p:cNvSpPr txBox="1"/>
          <p:nvPr/>
        </p:nvSpPr>
        <p:spPr>
          <a:xfrm>
            <a:off x="3665609" y="4094989"/>
            <a:ext cx="2407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0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sp>
        <p:nvSpPr>
          <p:cNvPr id="188" name="TextBox 187"/>
          <p:cNvSpPr txBox="1"/>
          <p:nvPr/>
        </p:nvSpPr>
        <p:spPr>
          <a:xfrm>
            <a:off x="5776236" y="4174311"/>
            <a:ext cx="2680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u="sng" dirty="0">
                <a:solidFill>
                  <a:srgbClr val="0432FF"/>
                </a:solidFill>
              </a:rPr>
              <a:t>X</a:t>
            </a:r>
            <a:endParaRPr lang="en-US" sz="800" b="1" u="sng" dirty="0">
              <a:solidFill>
                <a:srgbClr val="0432FF"/>
              </a:solidFill>
            </a:endParaRPr>
          </a:p>
        </p:txBody>
      </p:sp>
      <p:cxnSp>
        <p:nvCxnSpPr>
          <p:cNvPr id="163" name="Straight Connector 162"/>
          <p:cNvCxnSpPr/>
          <p:nvPr/>
        </p:nvCxnSpPr>
        <p:spPr bwMode="auto">
          <a:xfrm flipH="1" flipV="1">
            <a:off x="4776783" y="5649566"/>
            <a:ext cx="0" cy="559178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3" name="Straight Connector 172"/>
          <p:cNvCxnSpPr/>
          <p:nvPr/>
        </p:nvCxnSpPr>
        <p:spPr bwMode="auto">
          <a:xfrm>
            <a:off x="681399" y="4929910"/>
            <a:ext cx="115959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" name="Rectangle 5"/>
          <p:cNvSpPr/>
          <p:nvPr/>
        </p:nvSpPr>
        <p:spPr>
          <a:xfrm>
            <a:off x="4347819" y="346238"/>
            <a:ext cx="8579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J target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2426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控制信号表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38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071" y="1700808"/>
            <a:ext cx="7179857" cy="3964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3265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分级控制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913656"/>
          </a:xfrm>
        </p:spPr>
        <p:txBody>
          <a:bodyPr/>
          <a:lstStyle/>
          <a:p>
            <a:r>
              <a:rPr lang="zh-CN" altLang="en-US" sz="2000" dirty="0"/>
              <a:t>只有</a:t>
            </a:r>
            <a:r>
              <a:rPr lang="en-US" altLang="zh-CN" sz="2000" dirty="0"/>
              <a:t>ALU</a:t>
            </a:r>
            <a:r>
              <a:rPr lang="zh-CN" altLang="en-US" sz="2000" dirty="0"/>
              <a:t>需要</a:t>
            </a:r>
            <a:r>
              <a:rPr lang="en-US" altLang="zh-CN" sz="2000" dirty="0" err="1"/>
              <a:t>Func</a:t>
            </a:r>
            <a:r>
              <a:rPr lang="zh-CN" altLang="en-US" sz="2000" dirty="0"/>
              <a:t>字段</a:t>
            </a:r>
          </a:p>
          <a:p>
            <a:pPr lvl="1"/>
            <a:r>
              <a:rPr lang="zh-CN" altLang="en-US" sz="1800" dirty="0"/>
              <a:t>将</a:t>
            </a:r>
            <a:r>
              <a:rPr lang="en-US" altLang="zh-CN" sz="1800" dirty="0"/>
              <a:t>FUNC</a:t>
            </a:r>
            <a:r>
              <a:rPr lang="zh-CN" altLang="en-US" sz="1800" dirty="0"/>
              <a:t>字段直接传给</a:t>
            </a:r>
            <a:r>
              <a:rPr lang="en-US" altLang="zh-CN" sz="1800" dirty="0"/>
              <a:t>ALU</a:t>
            </a:r>
            <a:r>
              <a:rPr lang="zh-CN" altLang="en-US" sz="1800" dirty="0"/>
              <a:t>，在</a:t>
            </a:r>
            <a:r>
              <a:rPr lang="en-US" altLang="zh-CN" sz="1800" dirty="0"/>
              <a:t>ALU</a:t>
            </a:r>
            <a:r>
              <a:rPr lang="zh-CN" altLang="en-US" sz="1800" dirty="0"/>
              <a:t>处进行译码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39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6157" y="2564904"/>
            <a:ext cx="6084942" cy="230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812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zh-CN" altLang="en-US" dirty="0"/>
            </a:br>
            <a:br>
              <a:rPr lang="zh-CN" altLang="en-US" dirty="0"/>
            </a:br>
            <a:r>
              <a:rPr lang="zh-CN" altLang="en-US" dirty="0"/>
              <a:t>每条指令的执行过程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第一步</a:t>
            </a:r>
          </a:p>
          <a:p>
            <a:pPr lvl="1"/>
            <a:r>
              <a:rPr lang="zh-CN" altLang="en-US" dirty="0"/>
              <a:t>取指令（</a:t>
            </a:r>
            <a:r>
              <a:rPr lang="en-US" altLang="zh-CN" dirty="0"/>
              <a:t>IF</a:t>
            </a:r>
            <a:r>
              <a:rPr lang="zh-CN" altLang="en-US" dirty="0"/>
              <a:t>） </a:t>
            </a:r>
          </a:p>
          <a:p>
            <a:r>
              <a:rPr lang="zh-CN" altLang="en-US" dirty="0"/>
              <a:t>第二步</a:t>
            </a:r>
          </a:p>
          <a:p>
            <a:pPr lvl="1"/>
            <a:r>
              <a:rPr lang="zh-CN" altLang="en-US" dirty="0"/>
              <a:t>指令译码（</a:t>
            </a:r>
            <a:r>
              <a:rPr lang="en-US" altLang="zh-CN" dirty="0"/>
              <a:t>ID</a:t>
            </a:r>
            <a:r>
              <a:rPr lang="zh-CN" altLang="en-US" dirty="0"/>
              <a:t>） </a:t>
            </a:r>
          </a:p>
          <a:p>
            <a:r>
              <a:rPr lang="zh-CN" altLang="en-US" dirty="0"/>
              <a:t>第三步</a:t>
            </a:r>
          </a:p>
          <a:p>
            <a:pPr lvl="1"/>
            <a:r>
              <a:rPr lang="zh-CN" altLang="en-US" dirty="0"/>
              <a:t>执行指令（</a:t>
            </a:r>
            <a:r>
              <a:rPr lang="en-US" altLang="zh-CN" dirty="0"/>
              <a:t>EXE</a:t>
            </a:r>
            <a:r>
              <a:rPr lang="zh-CN" altLang="en-US" dirty="0"/>
              <a:t>） </a:t>
            </a:r>
          </a:p>
          <a:p>
            <a:r>
              <a:rPr lang="zh-CN" altLang="en-US" dirty="0"/>
              <a:t>第四步</a:t>
            </a:r>
          </a:p>
          <a:p>
            <a:pPr lvl="1"/>
            <a:r>
              <a:rPr lang="zh-CN" altLang="en-US" dirty="0"/>
              <a:t>访问存储器（</a:t>
            </a:r>
            <a:r>
              <a:rPr lang="en-US" altLang="zh-CN" dirty="0"/>
              <a:t>MEM</a:t>
            </a:r>
            <a:r>
              <a:rPr lang="zh-CN" altLang="en-US" dirty="0"/>
              <a:t>） </a:t>
            </a:r>
          </a:p>
          <a:p>
            <a:r>
              <a:rPr lang="zh-CN" altLang="en-US" dirty="0"/>
              <a:t>第五步</a:t>
            </a:r>
          </a:p>
          <a:p>
            <a:pPr lvl="1"/>
            <a:r>
              <a:rPr lang="zh-CN" altLang="en-US" dirty="0"/>
              <a:t>写回寄存器（</a:t>
            </a:r>
            <a:r>
              <a:rPr lang="en-US" altLang="zh-CN" dirty="0"/>
              <a:t>WB</a:t>
            </a:r>
            <a:r>
              <a:rPr lang="zh-CN" altLang="en-US" dirty="0"/>
              <a:t>）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64796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多级控制信号汇总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40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844824"/>
            <a:ext cx="6948264" cy="350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0488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完整的单周期</a:t>
            </a:r>
            <a:r>
              <a:rPr lang="en-US" altLang="zh-CN" dirty="0"/>
              <a:t>CPU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12775" y="6376243"/>
            <a:ext cx="1981200" cy="365125"/>
          </a:xfrm>
        </p:spPr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41</a:t>
            </a:fld>
            <a:endParaRPr lang="zh-CN" altLang="en-US" dirty="0">
              <a:solidFill>
                <a:srgbClr val="1F497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4592135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6" name="Straight Connector 5"/>
          <p:cNvCxnSpPr/>
          <p:nvPr/>
        </p:nvCxnSpPr>
        <p:spPr bwMode="auto">
          <a:xfrm>
            <a:off x="2171018" y="4533689"/>
            <a:ext cx="1192721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 bwMode="auto">
          <a:xfrm>
            <a:off x="2181595" y="4848523"/>
            <a:ext cx="1188000" cy="1066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 bwMode="auto">
          <a:xfrm>
            <a:off x="2174435" y="5560819"/>
            <a:ext cx="745689" cy="1893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Line 16"/>
          <p:cNvSpPr>
            <a:spLocks noChangeShapeType="1"/>
          </p:cNvSpPr>
          <p:nvPr/>
        </p:nvSpPr>
        <p:spPr bwMode="auto">
          <a:xfrm flipV="1">
            <a:off x="4255346" y="5212648"/>
            <a:ext cx="720642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sp>
        <p:nvSpPr>
          <p:cNvPr id="10" name="Line 16"/>
          <p:cNvSpPr>
            <a:spLocks noChangeShapeType="1"/>
          </p:cNvSpPr>
          <p:nvPr/>
        </p:nvSpPr>
        <p:spPr bwMode="auto">
          <a:xfrm flipV="1">
            <a:off x="4246822" y="4606083"/>
            <a:ext cx="1315173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sp>
        <p:nvSpPr>
          <p:cNvPr id="12" name="Rectangle 11"/>
          <p:cNvSpPr/>
          <p:nvPr/>
        </p:nvSpPr>
        <p:spPr bwMode="auto">
          <a:xfrm>
            <a:off x="3367341" y="4462983"/>
            <a:ext cx="879481" cy="867994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600" b="1" dirty="0">
                <a:latin typeface="Arial" pitchFamily="34" charset="0"/>
                <a:ea typeface="宋体" pitchFamily="2" charset="-122"/>
              </a:rPr>
              <a:t>         </a:t>
            </a:r>
            <a:r>
              <a:rPr lang="en-US" altLang="zh-CN" sz="600" b="1" dirty="0">
                <a:latin typeface="Arial" pitchFamily="34" charset="0"/>
                <a:ea typeface="宋体" pitchFamily="2" charset="-122"/>
              </a:rPr>
              <a:t>Registers</a:t>
            </a:r>
            <a:endParaRPr kumimoji="0" lang="zh-CN" altLang="en-US" sz="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340163" y="4458650"/>
            <a:ext cx="5052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register1</a:t>
            </a:r>
            <a:endParaRPr kumimoji="1" lang="zh-CN" altLang="en-US" sz="6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3334629" y="4629664"/>
            <a:ext cx="5052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register2</a:t>
            </a:r>
            <a:endParaRPr kumimoji="1" lang="zh-CN" altLang="en-US" sz="6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3328961" y="4978671"/>
            <a:ext cx="97549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600" b="1" dirty="0"/>
              <a:t>write</a:t>
            </a:r>
            <a:r>
              <a:rPr kumimoji="1" lang="zh-CN" altLang="en-US" sz="600" b="1" dirty="0"/>
              <a:t> </a:t>
            </a:r>
            <a:r>
              <a:rPr kumimoji="1" lang="en-US" altLang="zh-CN" sz="600" b="1" dirty="0"/>
              <a:t>register</a:t>
            </a:r>
            <a:endParaRPr kumimoji="1" lang="zh-CN" altLang="en-US" sz="6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3328961" y="5122687"/>
            <a:ext cx="97549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600" b="1" dirty="0"/>
              <a:t>write</a:t>
            </a:r>
            <a:r>
              <a:rPr kumimoji="1" lang="zh-CN" altLang="en-US" sz="600" b="1" dirty="0"/>
              <a:t> </a:t>
            </a:r>
            <a:r>
              <a:rPr kumimoji="1" lang="en-US" altLang="zh-CN" sz="600" b="1" dirty="0"/>
              <a:t>data</a:t>
            </a:r>
            <a:endParaRPr kumimoji="1" lang="zh-CN" altLang="en-US" sz="6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3927817" y="4510345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data1</a:t>
            </a:r>
            <a:endParaRPr kumimoji="1" lang="zh-CN" altLang="en-US" sz="6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3927817" y="5061712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data2</a:t>
            </a:r>
            <a:endParaRPr kumimoji="1" lang="zh-CN" altLang="en-US" sz="600" b="1" dirty="0"/>
          </a:p>
        </p:txBody>
      </p:sp>
      <p:cxnSp>
        <p:nvCxnSpPr>
          <p:cNvPr id="20" name="Straight Connector 19"/>
          <p:cNvCxnSpPr/>
          <p:nvPr/>
        </p:nvCxnSpPr>
        <p:spPr bwMode="auto">
          <a:xfrm flipV="1">
            <a:off x="3823962" y="3854343"/>
            <a:ext cx="0" cy="599013"/>
          </a:xfrm>
          <a:prstGeom prst="line">
            <a:avLst/>
          </a:prstGeom>
          <a:ln w="127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 bwMode="auto">
          <a:xfrm>
            <a:off x="2179774" y="1319872"/>
            <a:ext cx="1" cy="484183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 bwMode="auto">
          <a:xfrm flipH="1" flipV="1">
            <a:off x="1940658" y="5134490"/>
            <a:ext cx="254169" cy="289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126842" y="5990948"/>
            <a:ext cx="79220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/>
              <a:t>instruction[15-0</a:t>
            </a:r>
            <a:r>
              <a:rPr kumimoji="1" lang="en-US" altLang="zh-CN" sz="600" b="1" dirty="0"/>
              <a:t>]</a:t>
            </a:r>
            <a:endParaRPr kumimoji="1" lang="zh-CN" altLang="en-US" sz="6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2128191" y="4320310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instruction[25-21]</a:t>
            </a:r>
            <a:endParaRPr kumimoji="1" lang="zh-CN" altLang="en-US" sz="6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2131425" y="4635347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instruction[20-16]</a:t>
            </a:r>
            <a:endParaRPr kumimoji="1" lang="zh-CN" altLang="en-US" sz="6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2123728" y="5341758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instruction[15-11]</a:t>
            </a:r>
            <a:endParaRPr kumimoji="1" lang="zh-CN" altLang="en-US" sz="600" b="1" dirty="0"/>
          </a:p>
        </p:txBody>
      </p:sp>
      <p:sp>
        <p:nvSpPr>
          <p:cNvPr id="27" name="AutoShape 54"/>
          <p:cNvSpPr>
            <a:spLocks noChangeArrowheads="1"/>
          </p:cNvSpPr>
          <p:nvPr/>
        </p:nvSpPr>
        <p:spPr bwMode="auto">
          <a:xfrm rot="16200000">
            <a:off x="5212253" y="4714987"/>
            <a:ext cx="1393906" cy="694422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600" b="1" dirty="0"/>
              <a:t>      </a:t>
            </a:r>
          </a:p>
        </p:txBody>
      </p:sp>
      <p:sp>
        <p:nvSpPr>
          <p:cNvPr id="28" name="AutoShape 55"/>
          <p:cNvSpPr>
            <a:spLocks noChangeArrowheads="1"/>
          </p:cNvSpPr>
          <p:nvPr/>
        </p:nvSpPr>
        <p:spPr bwMode="auto">
          <a:xfrm rot="5400000">
            <a:off x="5417533" y="5008793"/>
            <a:ext cx="431800" cy="142875"/>
          </a:xfrm>
          <a:prstGeom prst="flowChartExtract">
            <a:avLst/>
          </a:pr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600" b="1"/>
          </a:p>
        </p:txBody>
      </p:sp>
      <p:sp>
        <p:nvSpPr>
          <p:cNvPr id="29" name="Line 16"/>
          <p:cNvSpPr>
            <a:spLocks noChangeShapeType="1"/>
          </p:cNvSpPr>
          <p:nvPr/>
        </p:nvSpPr>
        <p:spPr bwMode="auto">
          <a:xfrm>
            <a:off x="6239300" y="5199427"/>
            <a:ext cx="578249" cy="6918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sp>
        <p:nvSpPr>
          <p:cNvPr id="32" name="TextBox 31"/>
          <p:cNvSpPr txBox="1"/>
          <p:nvPr/>
        </p:nvSpPr>
        <p:spPr>
          <a:xfrm>
            <a:off x="5875409" y="5002878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</a:p>
          <a:p>
            <a:r>
              <a:rPr kumimoji="1" lang="en-US" altLang="zh-CN" sz="600" b="1" dirty="0"/>
              <a:t>Result</a:t>
            </a:r>
            <a:endParaRPr kumimoji="1" lang="zh-CN" altLang="en-US" sz="6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5742421" y="4916536"/>
            <a:ext cx="35618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  <a:endParaRPr kumimoji="1" lang="zh-CN" altLang="en-US" sz="6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5909206" y="4726460"/>
            <a:ext cx="3626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Zero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35" name="Straight Connector 34"/>
          <p:cNvCxnSpPr/>
          <p:nvPr/>
        </p:nvCxnSpPr>
        <p:spPr bwMode="auto">
          <a:xfrm>
            <a:off x="8831846" y="5472339"/>
            <a:ext cx="0" cy="1341037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 bwMode="auto">
          <a:xfrm flipH="1">
            <a:off x="3216995" y="6813376"/>
            <a:ext cx="5614851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 bwMode="auto">
          <a:xfrm flipV="1">
            <a:off x="3218319" y="5269254"/>
            <a:ext cx="0" cy="154412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Rounded Rectangle 37"/>
          <p:cNvSpPr/>
          <p:nvPr/>
        </p:nvSpPr>
        <p:spPr bwMode="auto">
          <a:xfrm>
            <a:off x="4981468" y="5030710"/>
            <a:ext cx="283859" cy="796476"/>
          </a:xfrm>
          <a:prstGeom prst="roundRect">
            <a:avLst>
              <a:gd name="adj" fmla="val 50000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39" name="Line 16"/>
          <p:cNvSpPr>
            <a:spLocks noChangeShapeType="1"/>
          </p:cNvSpPr>
          <p:nvPr/>
        </p:nvSpPr>
        <p:spPr bwMode="auto">
          <a:xfrm flipV="1">
            <a:off x="5271810" y="5453289"/>
            <a:ext cx="315439" cy="1599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sp>
        <p:nvSpPr>
          <p:cNvPr id="40" name="TextBox 39"/>
          <p:cNvSpPr txBox="1"/>
          <p:nvPr/>
        </p:nvSpPr>
        <p:spPr>
          <a:xfrm>
            <a:off x="5048316" y="5169162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41" name="TextBox 40"/>
          <p:cNvSpPr txBox="1"/>
          <p:nvPr/>
        </p:nvSpPr>
        <p:spPr>
          <a:xfrm>
            <a:off x="4938727" y="5124634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4942064" y="5493265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sp>
        <p:nvSpPr>
          <p:cNvPr id="45" name="Rounded Rectangle 44"/>
          <p:cNvSpPr/>
          <p:nvPr/>
        </p:nvSpPr>
        <p:spPr bwMode="auto">
          <a:xfrm>
            <a:off x="2911251" y="4906663"/>
            <a:ext cx="236253" cy="756724"/>
          </a:xfrm>
          <a:prstGeom prst="roundRect">
            <a:avLst>
              <a:gd name="adj" fmla="val 50000"/>
            </a:avLst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965003" y="5143596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2897777" y="5081806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chemeClr val="accent3">
                    <a:lumMod val="75000"/>
                  </a:schemeClr>
                </a:solidFill>
              </a:rPr>
              <a:t>0</a:t>
            </a:r>
            <a:endParaRPr kumimoji="1" lang="zh-CN" altLang="en-US" sz="6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909502" y="5447943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chemeClr val="accent3">
                    <a:lumMod val="75000"/>
                  </a:schemeClr>
                </a:solidFill>
              </a:rPr>
              <a:t>1</a:t>
            </a:r>
            <a:endParaRPr kumimoji="1" lang="zh-CN" altLang="en-US" sz="6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49" name="Straight Connector 48"/>
          <p:cNvCxnSpPr/>
          <p:nvPr/>
        </p:nvCxnSpPr>
        <p:spPr bwMode="auto">
          <a:xfrm>
            <a:off x="3017648" y="5661572"/>
            <a:ext cx="0" cy="133143"/>
          </a:xfrm>
          <a:prstGeom prst="line">
            <a:avLst/>
          </a:prstGeom>
          <a:ln w="127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 bwMode="auto">
          <a:xfrm>
            <a:off x="3829779" y="5683098"/>
            <a:ext cx="495949" cy="89668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859892" y="5886237"/>
            <a:ext cx="49244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700" b="1" dirty="0"/>
              <a:t>sign</a:t>
            </a:r>
          </a:p>
          <a:p>
            <a:pPr algn="ctr"/>
            <a:r>
              <a:rPr kumimoji="1" lang="en-US" altLang="zh-CN" sz="700" b="1" dirty="0"/>
              <a:t>or zero</a:t>
            </a:r>
          </a:p>
          <a:p>
            <a:pPr algn="ctr"/>
            <a:r>
              <a:rPr kumimoji="1" lang="en-US" altLang="zh-CN" sz="700" b="1" dirty="0"/>
              <a:t>extend</a:t>
            </a:r>
            <a:endParaRPr kumimoji="1" lang="zh-CN" altLang="en-US" sz="700" b="1" dirty="0"/>
          </a:p>
        </p:txBody>
      </p:sp>
      <p:cxnSp>
        <p:nvCxnSpPr>
          <p:cNvPr id="53" name="Straight Connector 52"/>
          <p:cNvCxnSpPr/>
          <p:nvPr/>
        </p:nvCxnSpPr>
        <p:spPr bwMode="auto">
          <a:xfrm>
            <a:off x="2673630" y="4849795"/>
            <a:ext cx="0" cy="30993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 bwMode="auto">
          <a:xfrm>
            <a:off x="2671231" y="5148170"/>
            <a:ext cx="241771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 bwMode="auto">
          <a:xfrm flipV="1">
            <a:off x="3223872" y="5263427"/>
            <a:ext cx="156594" cy="6089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 bwMode="auto">
          <a:xfrm flipV="1">
            <a:off x="3147504" y="5094355"/>
            <a:ext cx="234000" cy="0"/>
          </a:xfrm>
          <a:prstGeom prst="straightConnector1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 bwMode="auto">
          <a:xfrm flipV="1">
            <a:off x="2179776" y="6153054"/>
            <a:ext cx="1643126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 bwMode="auto">
          <a:xfrm>
            <a:off x="3517717" y="6079700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3491880" y="5951653"/>
            <a:ext cx="2840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/>
              <a:t>16</a:t>
            </a:r>
          </a:p>
        </p:txBody>
      </p:sp>
      <p:cxnSp>
        <p:nvCxnSpPr>
          <p:cNvPr id="60" name="Straight Connector 59"/>
          <p:cNvCxnSpPr/>
          <p:nvPr/>
        </p:nvCxnSpPr>
        <p:spPr bwMode="auto">
          <a:xfrm>
            <a:off x="4329232" y="6151709"/>
            <a:ext cx="447551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 bwMode="auto">
          <a:xfrm flipV="1">
            <a:off x="4776783" y="4309340"/>
            <a:ext cx="0" cy="184995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 bwMode="auto">
          <a:xfrm flipH="1">
            <a:off x="4776783" y="5601290"/>
            <a:ext cx="199205" cy="0"/>
          </a:xfrm>
          <a:prstGeom prst="line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4384649" y="5982615"/>
            <a:ext cx="2840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 dirty="0"/>
              <a:t>32</a:t>
            </a:r>
          </a:p>
        </p:txBody>
      </p:sp>
      <p:sp>
        <p:nvSpPr>
          <p:cNvPr id="64" name="Rectangle 63"/>
          <p:cNvSpPr/>
          <p:nvPr/>
        </p:nvSpPr>
        <p:spPr bwMode="auto">
          <a:xfrm>
            <a:off x="6826495" y="5087630"/>
            <a:ext cx="1069394" cy="1038215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600" b="1" dirty="0">
                <a:latin typeface="Arial" pitchFamily="34" charset="0"/>
                <a:ea typeface="宋体" pitchFamily="2" charset="-122"/>
              </a:rPr>
              <a:t>Data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Memory</a:t>
            </a:r>
            <a:endParaRPr kumimoji="0" lang="zh-CN" altLang="en-US" sz="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784889" y="5124634"/>
            <a:ext cx="47481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/>
              <a:t>Address</a:t>
            </a:r>
            <a:endParaRPr kumimoji="1" lang="zh-CN" altLang="en-US" sz="6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6805587" y="5712950"/>
            <a:ext cx="9754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600" b="1"/>
              <a:t>write</a:t>
            </a:r>
          </a:p>
          <a:p>
            <a:r>
              <a:rPr kumimoji="1" lang="en-US" altLang="zh-CN" sz="600" b="1" dirty="0"/>
              <a:t>data</a:t>
            </a:r>
            <a:endParaRPr kumimoji="1" lang="zh-CN" altLang="en-US" sz="6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556279" y="5206345"/>
            <a:ext cx="3465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data</a:t>
            </a:r>
            <a:endParaRPr kumimoji="1" lang="zh-CN" altLang="en-US" sz="600" b="1" dirty="0"/>
          </a:p>
        </p:txBody>
      </p:sp>
      <p:sp>
        <p:nvSpPr>
          <p:cNvPr id="68" name="Rounded Rectangle 67"/>
          <p:cNvSpPr/>
          <p:nvPr/>
        </p:nvSpPr>
        <p:spPr bwMode="auto">
          <a:xfrm>
            <a:off x="8395605" y="5167878"/>
            <a:ext cx="250686" cy="620048"/>
          </a:xfrm>
          <a:prstGeom prst="roundRect">
            <a:avLst>
              <a:gd name="adj" fmla="val 50000"/>
            </a:avLst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8449357" y="5236802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70" name="TextBox 69"/>
          <p:cNvSpPr txBox="1"/>
          <p:nvPr/>
        </p:nvSpPr>
        <p:spPr>
          <a:xfrm>
            <a:off x="8382131" y="5206345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sp>
        <p:nvSpPr>
          <p:cNvPr id="71" name="TextBox 70"/>
          <p:cNvSpPr txBox="1"/>
          <p:nvPr/>
        </p:nvSpPr>
        <p:spPr>
          <a:xfrm>
            <a:off x="8393856" y="5572482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72" name="Line 16"/>
          <p:cNvSpPr>
            <a:spLocks noChangeShapeType="1"/>
          </p:cNvSpPr>
          <p:nvPr/>
        </p:nvSpPr>
        <p:spPr bwMode="auto">
          <a:xfrm>
            <a:off x="7907918" y="5338066"/>
            <a:ext cx="501982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cxnSp>
        <p:nvCxnSpPr>
          <p:cNvPr id="75" name="Straight Connector 74"/>
          <p:cNvCxnSpPr>
            <a:endCxn id="77" idx="2"/>
          </p:cNvCxnSpPr>
          <p:nvPr/>
        </p:nvCxnSpPr>
        <p:spPr bwMode="auto">
          <a:xfrm flipV="1">
            <a:off x="7358047" y="6125845"/>
            <a:ext cx="0" cy="171758"/>
          </a:xfrm>
          <a:prstGeom prst="line">
            <a:avLst/>
          </a:prstGeom>
          <a:ln w="127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 bwMode="auto">
          <a:xfrm>
            <a:off x="8646291" y="5472339"/>
            <a:ext cx="185555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6397758" y="4932820"/>
            <a:ext cx="253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.</a:t>
            </a:r>
            <a:endParaRPr lang="en-US" sz="2000" b="1"/>
          </a:p>
        </p:txBody>
      </p:sp>
      <p:cxnSp>
        <p:nvCxnSpPr>
          <p:cNvPr id="79" name="Straight Connector 78"/>
          <p:cNvCxnSpPr/>
          <p:nvPr/>
        </p:nvCxnSpPr>
        <p:spPr bwMode="auto">
          <a:xfrm>
            <a:off x="6523287" y="5199427"/>
            <a:ext cx="0" cy="1278196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 bwMode="auto">
          <a:xfrm>
            <a:off x="6523287" y="6480575"/>
            <a:ext cx="1635622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 bwMode="auto">
          <a:xfrm flipV="1">
            <a:off x="8158909" y="5601290"/>
            <a:ext cx="0" cy="87633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 bwMode="auto">
          <a:xfrm>
            <a:off x="8158909" y="5601290"/>
            <a:ext cx="223222" cy="0"/>
          </a:xfrm>
          <a:prstGeom prst="straightConnector1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4331160" y="4950471"/>
            <a:ext cx="253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.</a:t>
            </a:r>
            <a:endParaRPr lang="en-US" sz="2000" b="1" dirty="0"/>
          </a:p>
        </p:txBody>
      </p:sp>
      <p:cxnSp>
        <p:nvCxnSpPr>
          <p:cNvPr id="86" name="Straight Connector 85"/>
          <p:cNvCxnSpPr/>
          <p:nvPr/>
        </p:nvCxnSpPr>
        <p:spPr bwMode="auto">
          <a:xfrm>
            <a:off x="4457958" y="5221615"/>
            <a:ext cx="0" cy="69753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 bwMode="auto">
          <a:xfrm flipV="1">
            <a:off x="4457958" y="5919148"/>
            <a:ext cx="2386800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Rectangle 87"/>
          <p:cNvSpPr/>
          <p:nvPr/>
        </p:nvSpPr>
        <p:spPr bwMode="auto">
          <a:xfrm>
            <a:off x="496816" y="4407551"/>
            <a:ext cx="184583" cy="893400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800" b="1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PC</a:t>
            </a:r>
            <a:endParaRPr lang="zh-CN" altLang="en-US" sz="800" b="1" dirty="0">
              <a:solidFill>
                <a:schemeClr val="tx1"/>
              </a:solidFill>
              <a:latin typeface="Arial" pitchFamily="34" charset="0"/>
              <a:ea typeface="宋体" pitchFamily="2" charset="-122"/>
            </a:endParaRPr>
          </a:p>
        </p:txBody>
      </p:sp>
      <p:cxnSp>
        <p:nvCxnSpPr>
          <p:cNvPr id="89" name="Straight Arrow Connector 88"/>
          <p:cNvCxnSpPr/>
          <p:nvPr/>
        </p:nvCxnSpPr>
        <p:spPr bwMode="auto">
          <a:xfrm>
            <a:off x="686799" y="4868482"/>
            <a:ext cx="350674" cy="1215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90" name="Rectangle 89"/>
          <p:cNvSpPr/>
          <p:nvPr/>
        </p:nvSpPr>
        <p:spPr bwMode="auto">
          <a:xfrm>
            <a:off x="1048813" y="4709160"/>
            <a:ext cx="899264" cy="828526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1028253" y="4734302"/>
            <a:ext cx="4555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address</a:t>
            </a:r>
            <a:endParaRPr kumimoji="1" lang="zh-CN" altLang="en-US" sz="600" b="1" dirty="0"/>
          </a:p>
        </p:txBody>
      </p:sp>
      <p:sp>
        <p:nvSpPr>
          <p:cNvPr id="92" name="TextBox 91"/>
          <p:cNvSpPr txBox="1"/>
          <p:nvPr/>
        </p:nvSpPr>
        <p:spPr>
          <a:xfrm>
            <a:off x="1041975" y="5260686"/>
            <a:ext cx="574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</a:t>
            </a:r>
          </a:p>
          <a:p>
            <a:r>
              <a:rPr kumimoji="1" lang="en-US" altLang="zh-CN" sz="600" b="1" dirty="0"/>
              <a:t>memory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1373880" y="4997359"/>
            <a:ext cx="574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600" b="1" dirty="0"/>
              <a:t>instruction</a:t>
            </a:r>
          </a:p>
          <a:p>
            <a:pPr algn="r"/>
            <a:r>
              <a:rPr kumimoji="1" lang="en-US" altLang="zh-CN" sz="600" b="1" dirty="0"/>
              <a:t>[31-0]</a:t>
            </a:r>
            <a:endParaRPr kumimoji="1" lang="zh-CN" altLang="en-US" sz="600" b="1" dirty="0"/>
          </a:p>
        </p:txBody>
      </p:sp>
      <p:cxnSp>
        <p:nvCxnSpPr>
          <p:cNvPr id="94" name="Straight Arrow Connector 93"/>
          <p:cNvCxnSpPr/>
          <p:nvPr/>
        </p:nvCxnSpPr>
        <p:spPr bwMode="auto">
          <a:xfrm>
            <a:off x="244280" y="4868482"/>
            <a:ext cx="252536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 bwMode="auto">
          <a:xfrm>
            <a:off x="4413175" y="6047586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 bwMode="auto">
          <a:xfrm>
            <a:off x="1107282" y="1441806"/>
            <a:ext cx="0" cy="30268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7" name="Straight Connector 96"/>
          <p:cNvCxnSpPr/>
          <p:nvPr/>
        </p:nvCxnSpPr>
        <p:spPr bwMode="auto">
          <a:xfrm>
            <a:off x="1107282" y="1996737"/>
            <a:ext cx="0" cy="30268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8" name="Straight Connector 97"/>
          <p:cNvCxnSpPr/>
          <p:nvPr/>
        </p:nvCxnSpPr>
        <p:spPr bwMode="auto">
          <a:xfrm>
            <a:off x="1476966" y="1593151"/>
            <a:ext cx="0" cy="50448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9" name="Straight Connector 98"/>
          <p:cNvCxnSpPr/>
          <p:nvPr/>
        </p:nvCxnSpPr>
        <p:spPr bwMode="auto">
          <a:xfrm flipV="1">
            <a:off x="1107282" y="2097633"/>
            <a:ext cx="369684" cy="20179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0" name="Straight Connector 99"/>
          <p:cNvCxnSpPr/>
          <p:nvPr/>
        </p:nvCxnSpPr>
        <p:spPr bwMode="auto">
          <a:xfrm>
            <a:off x="1107282" y="1441806"/>
            <a:ext cx="369684" cy="15134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1" name="Straight Connector 100"/>
          <p:cNvCxnSpPr/>
          <p:nvPr/>
        </p:nvCxnSpPr>
        <p:spPr bwMode="auto">
          <a:xfrm>
            <a:off x="1107282" y="1744495"/>
            <a:ext cx="164304" cy="100896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2" name="Straight Connector 101"/>
          <p:cNvCxnSpPr/>
          <p:nvPr/>
        </p:nvCxnSpPr>
        <p:spPr bwMode="auto">
          <a:xfrm flipV="1">
            <a:off x="1107282" y="1845392"/>
            <a:ext cx="164304" cy="15134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3" name="TextBox 102"/>
          <p:cNvSpPr txBox="1"/>
          <p:nvPr/>
        </p:nvSpPr>
        <p:spPr>
          <a:xfrm>
            <a:off x="1217555" y="1517478"/>
            <a:ext cx="276999" cy="617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" wrap="square" rtlCol="0">
            <a:spAutoFit/>
          </a:bodyPr>
          <a:lstStyle/>
          <a:p>
            <a:pPr algn="ctr"/>
            <a:r>
              <a:rPr kumimoji="1" lang="en-US" altLang="zh-CN" sz="600" b="1" dirty="0"/>
              <a:t>Adder</a:t>
            </a:r>
          </a:p>
        </p:txBody>
      </p:sp>
      <p:cxnSp>
        <p:nvCxnSpPr>
          <p:cNvPr id="104" name="Straight Arrow Connector 103"/>
          <p:cNvCxnSpPr/>
          <p:nvPr/>
        </p:nvCxnSpPr>
        <p:spPr bwMode="auto">
          <a:xfrm>
            <a:off x="793162" y="1593150"/>
            <a:ext cx="326945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05" name="Straight Arrow Connector 104"/>
          <p:cNvCxnSpPr/>
          <p:nvPr/>
        </p:nvCxnSpPr>
        <p:spPr bwMode="auto">
          <a:xfrm flipV="1">
            <a:off x="957148" y="2159047"/>
            <a:ext cx="14361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6" name="TextBox 105"/>
          <p:cNvSpPr txBox="1"/>
          <p:nvPr/>
        </p:nvSpPr>
        <p:spPr>
          <a:xfrm>
            <a:off x="793162" y="2079368"/>
            <a:ext cx="226344" cy="184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4</a:t>
            </a:r>
            <a:endParaRPr kumimoji="1" lang="zh-CN" altLang="en-US" sz="600" b="1" dirty="0"/>
          </a:p>
        </p:txBody>
      </p:sp>
      <p:cxnSp>
        <p:nvCxnSpPr>
          <p:cNvPr id="107" name="Straight Arrow Connector 106"/>
          <p:cNvCxnSpPr/>
          <p:nvPr/>
        </p:nvCxnSpPr>
        <p:spPr bwMode="auto">
          <a:xfrm flipV="1">
            <a:off x="6228184" y="2401992"/>
            <a:ext cx="121815" cy="2437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08" name="AutoShape 54"/>
          <p:cNvSpPr>
            <a:spLocks noChangeArrowheads="1"/>
          </p:cNvSpPr>
          <p:nvPr/>
        </p:nvSpPr>
        <p:spPr bwMode="auto">
          <a:xfrm rot="16200000">
            <a:off x="7016259" y="1772084"/>
            <a:ext cx="869413" cy="617319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600" b="1" dirty="0"/>
              <a:t>      </a:t>
            </a:r>
          </a:p>
        </p:txBody>
      </p:sp>
      <p:sp>
        <p:nvSpPr>
          <p:cNvPr id="109" name="AutoShape 55"/>
          <p:cNvSpPr>
            <a:spLocks noChangeArrowheads="1"/>
          </p:cNvSpPr>
          <p:nvPr/>
        </p:nvSpPr>
        <p:spPr bwMode="auto">
          <a:xfrm rot="5400000">
            <a:off x="7000085" y="2025545"/>
            <a:ext cx="431800" cy="142875"/>
          </a:xfrm>
          <a:prstGeom prst="flowChartExtract">
            <a:avLst/>
          </a:pr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600" b="1"/>
          </a:p>
        </p:txBody>
      </p:sp>
      <p:sp>
        <p:nvSpPr>
          <p:cNvPr id="110" name="TextBox 109"/>
          <p:cNvSpPr txBox="1"/>
          <p:nvPr/>
        </p:nvSpPr>
        <p:spPr>
          <a:xfrm>
            <a:off x="7407051" y="1948070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</a:p>
          <a:p>
            <a:r>
              <a:rPr kumimoji="1" lang="en-US" altLang="zh-CN" sz="600" b="1" dirty="0"/>
              <a:t>Result</a:t>
            </a:r>
            <a:endParaRPr kumimoji="1" lang="zh-CN" altLang="en-US" sz="600" b="1" dirty="0"/>
          </a:p>
        </p:txBody>
      </p:sp>
      <p:sp>
        <p:nvSpPr>
          <p:cNvPr id="111" name="TextBox 110"/>
          <p:cNvSpPr txBox="1"/>
          <p:nvPr/>
        </p:nvSpPr>
        <p:spPr>
          <a:xfrm>
            <a:off x="7210396" y="2003143"/>
            <a:ext cx="33374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Add</a:t>
            </a:r>
            <a:endParaRPr kumimoji="1" lang="zh-CN" altLang="en-US" sz="600" b="1" dirty="0"/>
          </a:p>
        </p:txBody>
      </p:sp>
      <p:sp>
        <p:nvSpPr>
          <p:cNvPr id="112" name="Oval 111"/>
          <p:cNvSpPr/>
          <p:nvPr/>
        </p:nvSpPr>
        <p:spPr bwMode="auto">
          <a:xfrm>
            <a:off x="6350001" y="2043953"/>
            <a:ext cx="357319" cy="691638"/>
          </a:xfrm>
          <a:prstGeom prst="ellips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6385912" y="2259204"/>
            <a:ext cx="36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shift</a:t>
            </a:r>
          </a:p>
          <a:p>
            <a:r>
              <a:rPr kumimoji="1" lang="en-US" altLang="zh-CN" sz="600" b="1" dirty="0"/>
              <a:t>left</a:t>
            </a:r>
            <a:r>
              <a:rPr kumimoji="1" lang="zh-CN" altLang="en-US" sz="600" b="1" dirty="0"/>
              <a:t> </a:t>
            </a:r>
            <a:r>
              <a:rPr kumimoji="1" lang="en-US" altLang="zh-CN" sz="600" b="1" dirty="0"/>
              <a:t>2</a:t>
            </a:r>
            <a:endParaRPr kumimoji="1" lang="zh-CN" altLang="en-US" sz="600" b="1" dirty="0"/>
          </a:p>
        </p:txBody>
      </p:sp>
      <p:cxnSp>
        <p:nvCxnSpPr>
          <p:cNvPr id="114" name="Straight Connector 113"/>
          <p:cNvCxnSpPr/>
          <p:nvPr/>
        </p:nvCxnSpPr>
        <p:spPr bwMode="auto">
          <a:xfrm>
            <a:off x="6228184" y="2406798"/>
            <a:ext cx="0" cy="190254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15" name="Straight Arrow Connector 114"/>
          <p:cNvCxnSpPr/>
          <p:nvPr/>
        </p:nvCxnSpPr>
        <p:spPr bwMode="auto">
          <a:xfrm>
            <a:off x="6707318" y="2401992"/>
            <a:ext cx="47141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6" name="Rounded Rectangle 115"/>
          <p:cNvSpPr/>
          <p:nvPr/>
        </p:nvSpPr>
        <p:spPr bwMode="auto">
          <a:xfrm>
            <a:off x="8018830" y="1460821"/>
            <a:ext cx="241018" cy="682697"/>
          </a:xfrm>
          <a:prstGeom prst="roundRect">
            <a:avLst>
              <a:gd name="adj" fmla="val 50000"/>
            </a:avLst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8056724" y="1647816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118" name="TextBox 117"/>
          <p:cNvSpPr txBox="1"/>
          <p:nvPr/>
        </p:nvSpPr>
        <p:spPr>
          <a:xfrm>
            <a:off x="7969419" y="1520371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119" name="TextBox 118"/>
          <p:cNvSpPr txBox="1"/>
          <p:nvPr/>
        </p:nvSpPr>
        <p:spPr>
          <a:xfrm>
            <a:off x="7956376" y="1926480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cxnSp>
        <p:nvCxnSpPr>
          <p:cNvPr id="120" name="Straight Arrow Connector 119"/>
          <p:cNvCxnSpPr/>
          <p:nvPr/>
        </p:nvCxnSpPr>
        <p:spPr bwMode="auto">
          <a:xfrm flipV="1">
            <a:off x="7759625" y="2001063"/>
            <a:ext cx="270000" cy="0"/>
          </a:xfrm>
          <a:prstGeom prst="straightConnector1">
            <a:avLst/>
          </a:prstGeom>
          <a:ln w="12700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 bwMode="auto">
          <a:xfrm>
            <a:off x="1482907" y="1881082"/>
            <a:ext cx="3885804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22" name="Straight Connector 121"/>
          <p:cNvCxnSpPr/>
          <p:nvPr/>
        </p:nvCxnSpPr>
        <p:spPr bwMode="auto">
          <a:xfrm flipV="1">
            <a:off x="5368711" y="1547809"/>
            <a:ext cx="0" cy="33327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23" name="Straight Arrow Connector 122"/>
          <p:cNvCxnSpPr/>
          <p:nvPr/>
        </p:nvCxnSpPr>
        <p:spPr bwMode="auto">
          <a:xfrm>
            <a:off x="5368711" y="1794943"/>
            <a:ext cx="1774279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 bwMode="auto">
          <a:xfrm>
            <a:off x="5368711" y="1558547"/>
            <a:ext cx="2650119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5" name="Delay 124"/>
          <p:cNvSpPr/>
          <p:nvPr/>
        </p:nvSpPr>
        <p:spPr bwMode="auto">
          <a:xfrm>
            <a:off x="7581002" y="2577276"/>
            <a:ext cx="398375" cy="279637"/>
          </a:xfrm>
          <a:prstGeom prst="flowChartDelay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26" name="Rounded Rectangle 125"/>
          <p:cNvSpPr/>
          <p:nvPr/>
        </p:nvSpPr>
        <p:spPr bwMode="auto">
          <a:xfrm>
            <a:off x="8512712" y="1469428"/>
            <a:ext cx="241018" cy="685982"/>
          </a:xfrm>
          <a:prstGeom prst="roundRect">
            <a:avLst>
              <a:gd name="adj" fmla="val 50000"/>
            </a:avLst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8557070" y="1629883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128" name="TextBox 127"/>
          <p:cNvSpPr txBox="1"/>
          <p:nvPr/>
        </p:nvSpPr>
        <p:spPr>
          <a:xfrm>
            <a:off x="8463301" y="1528977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sp>
        <p:nvSpPr>
          <p:cNvPr id="129" name="TextBox 128"/>
          <p:cNvSpPr txBox="1"/>
          <p:nvPr/>
        </p:nvSpPr>
        <p:spPr>
          <a:xfrm>
            <a:off x="8452846" y="1920064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cxnSp>
        <p:nvCxnSpPr>
          <p:cNvPr id="130" name="Straight Arrow Connector 129"/>
          <p:cNvCxnSpPr/>
          <p:nvPr/>
        </p:nvCxnSpPr>
        <p:spPr bwMode="auto">
          <a:xfrm flipV="1">
            <a:off x="8259848" y="2017148"/>
            <a:ext cx="270000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 bwMode="auto">
          <a:xfrm>
            <a:off x="8132108" y="2155410"/>
            <a:ext cx="0" cy="557797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 bwMode="auto">
          <a:xfrm>
            <a:off x="793008" y="1328641"/>
            <a:ext cx="7565340" cy="122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33" name="Straight Connector 132"/>
          <p:cNvCxnSpPr/>
          <p:nvPr/>
        </p:nvCxnSpPr>
        <p:spPr bwMode="auto">
          <a:xfrm flipH="1">
            <a:off x="8358348" y="1340840"/>
            <a:ext cx="0" cy="28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 bwMode="auto">
          <a:xfrm flipV="1">
            <a:off x="7961784" y="2716159"/>
            <a:ext cx="170324" cy="1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 bwMode="auto">
          <a:xfrm flipH="1" flipV="1">
            <a:off x="7230852" y="2796086"/>
            <a:ext cx="350153" cy="1827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6" name="TextBox 135"/>
          <p:cNvSpPr txBox="1"/>
          <p:nvPr/>
        </p:nvSpPr>
        <p:spPr>
          <a:xfrm>
            <a:off x="2204065" y="1334806"/>
            <a:ext cx="12490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/>
              <a:t>PC[31-28]Instruction[25-0]00</a:t>
            </a:r>
            <a:endParaRPr lang="en-US" sz="600" b="1"/>
          </a:p>
        </p:txBody>
      </p:sp>
      <p:cxnSp>
        <p:nvCxnSpPr>
          <p:cNvPr id="137" name="Straight Connector 136"/>
          <p:cNvCxnSpPr/>
          <p:nvPr/>
        </p:nvCxnSpPr>
        <p:spPr bwMode="auto">
          <a:xfrm flipH="1" flipV="1">
            <a:off x="7173549" y="2669119"/>
            <a:ext cx="412459" cy="1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 bwMode="auto">
          <a:xfrm>
            <a:off x="7177723" y="2669119"/>
            <a:ext cx="0" cy="199847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 bwMode="auto">
          <a:xfrm flipH="1" flipV="1">
            <a:off x="6091011" y="2855156"/>
            <a:ext cx="1082538" cy="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0" name="TextBox 139"/>
          <p:cNvSpPr txBox="1"/>
          <p:nvPr/>
        </p:nvSpPr>
        <p:spPr>
          <a:xfrm>
            <a:off x="7227769" y="2781822"/>
            <a:ext cx="3626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>
                <a:solidFill>
                  <a:srgbClr val="FF0000"/>
                </a:solidFill>
              </a:rPr>
              <a:t>Zero</a:t>
            </a:r>
            <a:endParaRPr lang="en-US" sz="600" b="1">
              <a:solidFill>
                <a:srgbClr val="FF0000"/>
              </a:solidFill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6594831" y="2855156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Branch</a:t>
            </a:r>
            <a:endParaRPr lang="en-US" sz="600" b="1" dirty="0">
              <a:solidFill>
                <a:srgbClr val="FF0000"/>
              </a:solidFill>
            </a:endParaRPr>
          </a:p>
        </p:txBody>
      </p:sp>
      <p:cxnSp>
        <p:nvCxnSpPr>
          <p:cNvPr id="142" name="Straight Connector 141"/>
          <p:cNvCxnSpPr/>
          <p:nvPr/>
        </p:nvCxnSpPr>
        <p:spPr bwMode="auto">
          <a:xfrm>
            <a:off x="8646291" y="2146703"/>
            <a:ext cx="0" cy="152723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3" name="TextBox 142"/>
          <p:cNvSpPr txBox="1"/>
          <p:nvPr/>
        </p:nvSpPr>
        <p:spPr>
          <a:xfrm>
            <a:off x="8463157" y="2254173"/>
            <a:ext cx="3738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Jump</a:t>
            </a:r>
            <a:endParaRPr lang="en-US" sz="600" b="1" dirty="0">
              <a:solidFill>
                <a:srgbClr val="FF0000"/>
              </a:solidFill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3556199" y="1688799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/>
              <a:t>32</a:t>
            </a:r>
            <a:endParaRPr lang="en-US" sz="600" b="1"/>
          </a:p>
        </p:txBody>
      </p:sp>
      <p:cxnSp>
        <p:nvCxnSpPr>
          <p:cNvPr id="145" name="Straight Connector 144"/>
          <p:cNvCxnSpPr/>
          <p:nvPr/>
        </p:nvCxnSpPr>
        <p:spPr bwMode="auto">
          <a:xfrm flipV="1">
            <a:off x="793008" y="1328641"/>
            <a:ext cx="0" cy="354416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 bwMode="auto">
          <a:xfrm flipV="1">
            <a:off x="8753730" y="1721521"/>
            <a:ext cx="227434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 bwMode="auto">
          <a:xfrm flipV="1">
            <a:off x="8966502" y="1147298"/>
            <a:ext cx="0" cy="58308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 bwMode="auto">
          <a:xfrm flipH="1">
            <a:off x="244280" y="1147298"/>
            <a:ext cx="8722222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 bwMode="auto">
          <a:xfrm>
            <a:off x="244280" y="1147298"/>
            <a:ext cx="0" cy="371703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 bwMode="auto">
          <a:xfrm>
            <a:off x="8358348" y="1629883"/>
            <a:ext cx="144000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1" name="TextBox 150"/>
          <p:cNvSpPr txBox="1"/>
          <p:nvPr/>
        </p:nvSpPr>
        <p:spPr>
          <a:xfrm>
            <a:off x="2067091" y="4863652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2" name="TextBox 151"/>
          <p:cNvSpPr txBox="1"/>
          <p:nvPr/>
        </p:nvSpPr>
        <p:spPr>
          <a:xfrm>
            <a:off x="2066563" y="4247685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3" name="TextBox 152"/>
          <p:cNvSpPr txBox="1"/>
          <p:nvPr/>
        </p:nvSpPr>
        <p:spPr>
          <a:xfrm>
            <a:off x="2067331" y="5282988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4" name="TextBox 153"/>
          <p:cNvSpPr txBox="1"/>
          <p:nvPr/>
        </p:nvSpPr>
        <p:spPr>
          <a:xfrm>
            <a:off x="2067519" y="4572679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155" name="TextBox 154"/>
          <p:cNvSpPr txBox="1"/>
          <p:nvPr/>
        </p:nvSpPr>
        <p:spPr>
          <a:xfrm>
            <a:off x="2074441" y="1052736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156" name="Straight Connector 155"/>
          <p:cNvCxnSpPr/>
          <p:nvPr/>
        </p:nvCxnSpPr>
        <p:spPr bwMode="auto">
          <a:xfrm>
            <a:off x="3599904" y="1795370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 bwMode="auto">
          <a:xfrm>
            <a:off x="4776783" y="4309340"/>
            <a:ext cx="1451401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8" name="TextBox 157"/>
          <p:cNvSpPr txBox="1"/>
          <p:nvPr/>
        </p:nvSpPr>
        <p:spPr>
          <a:xfrm>
            <a:off x="4667430" y="5323949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159" name="Straight Connector 158"/>
          <p:cNvCxnSpPr/>
          <p:nvPr/>
        </p:nvCxnSpPr>
        <p:spPr bwMode="auto">
          <a:xfrm>
            <a:off x="6252643" y="4803165"/>
            <a:ext cx="978209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0" name="Straight Connector 159"/>
          <p:cNvCxnSpPr/>
          <p:nvPr/>
        </p:nvCxnSpPr>
        <p:spPr bwMode="auto">
          <a:xfrm flipV="1">
            <a:off x="7230852" y="2797911"/>
            <a:ext cx="0" cy="201735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1" name="Oval 160"/>
          <p:cNvSpPr/>
          <p:nvPr/>
        </p:nvSpPr>
        <p:spPr bwMode="auto">
          <a:xfrm>
            <a:off x="2939889" y="2298065"/>
            <a:ext cx="688724" cy="1556278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600" b="1" i="0" u="none" strike="noStrike" cap="none" normalizeH="0" baseline="0">
                <a:ln>
                  <a:noFill/>
                </a:ln>
                <a:solidFill>
                  <a:schemeClr val="accent6"/>
                </a:solidFill>
                <a:effectLst/>
                <a:latin typeface="Arial" pitchFamily="34" charset="0"/>
                <a:ea typeface="宋体" pitchFamily="2" charset="-122"/>
              </a:rPr>
              <a:t>Control</a:t>
            </a:r>
            <a:endParaRPr kumimoji="0" lang="en-US" sz="600" b="1" i="0" u="none" strike="noStrike" cap="none" normalizeH="0" baseline="0">
              <a:ln>
                <a:noFill/>
              </a:ln>
              <a:solidFill>
                <a:schemeClr val="accent6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63" name="Oval 162"/>
          <p:cNvSpPr/>
          <p:nvPr/>
        </p:nvSpPr>
        <p:spPr bwMode="auto">
          <a:xfrm>
            <a:off x="5121378" y="5958342"/>
            <a:ext cx="518005" cy="604566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 dirty="0">
              <a:ln>
                <a:noFill/>
              </a:ln>
              <a:solidFill>
                <a:schemeClr val="accent6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62" name="TextBox 161"/>
          <p:cNvSpPr txBox="1"/>
          <p:nvPr/>
        </p:nvSpPr>
        <p:spPr>
          <a:xfrm>
            <a:off x="3696151" y="2182246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 err="1">
                <a:solidFill>
                  <a:srgbClr val="FF0000"/>
                </a:solidFill>
              </a:rPr>
              <a:t>RegDst</a:t>
            </a:r>
            <a:endParaRPr lang="en-US" sz="600" b="1" dirty="0">
              <a:solidFill>
                <a:srgbClr val="FF0000"/>
              </a:solidFill>
            </a:endParaRPr>
          </a:p>
        </p:txBody>
      </p:sp>
      <p:sp>
        <p:nvSpPr>
          <p:cNvPr id="164" name="TextBox 163"/>
          <p:cNvSpPr txBox="1"/>
          <p:nvPr/>
        </p:nvSpPr>
        <p:spPr>
          <a:xfrm>
            <a:off x="3696151" y="2396833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Branch</a:t>
            </a:r>
            <a:endParaRPr lang="en-US" sz="600" b="1" dirty="0">
              <a:solidFill>
                <a:srgbClr val="FF0000"/>
              </a:solidFill>
            </a:endParaRPr>
          </a:p>
        </p:txBody>
      </p:sp>
      <p:sp>
        <p:nvSpPr>
          <p:cNvPr id="165" name="TextBox 164"/>
          <p:cNvSpPr txBox="1"/>
          <p:nvPr/>
        </p:nvSpPr>
        <p:spPr>
          <a:xfrm>
            <a:off x="3696151" y="2611420"/>
            <a:ext cx="54534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 err="1">
                <a:solidFill>
                  <a:srgbClr val="FF0000"/>
                </a:solidFill>
              </a:rPr>
              <a:t>MemRead</a:t>
            </a:r>
            <a:endParaRPr lang="en-US" sz="600" b="1" dirty="0">
              <a:solidFill>
                <a:srgbClr val="FF0000"/>
              </a:solidFill>
            </a:endParaRPr>
          </a:p>
        </p:txBody>
      </p:sp>
      <p:sp>
        <p:nvSpPr>
          <p:cNvPr id="166" name="TextBox 165"/>
          <p:cNvSpPr txBox="1"/>
          <p:nvPr/>
        </p:nvSpPr>
        <p:spPr>
          <a:xfrm>
            <a:off x="3696151" y="2826007"/>
            <a:ext cx="57900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 err="1">
                <a:solidFill>
                  <a:srgbClr val="FF0000"/>
                </a:solidFill>
              </a:rPr>
              <a:t>MemtoReg</a:t>
            </a:r>
            <a:endParaRPr lang="en-US" sz="600" b="1" dirty="0">
              <a:solidFill>
                <a:srgbClr val="FF0000"/>
              </a:solidFill>
            </a:endParaRPr>
          </a:p>
        </p:txBody>
      </p:sp>
      <p:sp>
        <p:nvSpPr>
          <p:cNvPr id="167" name="TextBox 166"/>
          <p:cNvSpPr txBox="1"/>
          <p:nvPr/>
        </p:nvSpPr>
        <p:spPr>
          <a:xfrm>
            <a:off x="3696151" y="3040594"/>
            <a:ext cx="46839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 err="1">
                <a:solidFill>
                  <a:srgbClr val="FF0000"/>
                </a:solidFill>
              </a:rPr>
              <a:t>ALUOp</a:t>
            </a:r>
            <a:endParaRPr lang="en-US" sz="600" b="1" dirty="0">
              <a:solidFill>
                <a:srgbClr val="FF0000"/>
              </a:solidFill>
            </a:endParaRPr>
          </a:p>
        </p:txBody>
      </p:sp>
      <p:sp>
        <p:nvSpPr>
          <p:cNvPr id="168" name="TextBox 167"/>
          <p:cNvSpPr txBox="1"/>
          <p:nvPr/>
        </p:nvSpPr>
        <p:spPr>
          <a:xfrm>
            <a:off x="3696151" y="3255181"/>
            <a:ext cx="58541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 err="1">
                <a:solidFill>
                  <a:srgbClr val="FF0000"/>
                </a:solidFill>
              </a:rPr>
              <a:t>MemWrite</a:t>
            </a:r>
            <a:endParaRPr lang="en-US" sz="600" b="1" dirty="0">
              <a:solidFill>
                <a:srgbClr val="FF0000"/>
              </a:solidFill>
            </a:endParaRPr>
          </a:p>
        </p:txBody>
      </p:sp>
      <p:sp>
        <p:nvSpPr>
          <p:cNvPr id="169" name="TextBox 168"/>
          <p:cNvSpPr txBox="1"/>
          <p:nvPr/>
        </p:nvSpPr>
        <p:spPr>
          <a:xfrm>
            <a:off x="3696151" y="3469768"/>
            <a:ext cx="47641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 err="1">
                <a:solidFill>
                  <a:srgbClr val="FF0000"/>
                </a:solidFill>
              </a:rPr>
              <a:t>ALUSrc</a:t>
            </a:r>
            <a:endParaRPr lang="en-US" sz="600" b="1" dirty="0">
              <a:solidFill>
                <a:srgbClr val="FF0000"/>
              </a:solidFill>
            </a:endParaRPr>
          </a:p>
        </p:txBody>
      </p:sp>
      <p:sp>
        <p:nvSpPr>
          <p:cNvPr id="170" name="TextBox 169"/>
          <p:cNvSpPr txBox="1"/>
          <p:nvPr/>
        </p:nvSpPr>
        <p:spPr>
          <a:xfrm>
            <a:off x="3696151" y="3684354"/>
            <a:ext cx="53732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 err="1">
                <a:solidFill>
                  <a:srgbClr val="FF0000"/>
                </a:solidFill>
              </a:rPr>
              <a:t>RegWrite</a:t>
            </a:r>
            <a:endParaRPr lang="en-US" sz="600" b="1" dirty="0">
              <a:solidFill>
                <a:srgbClr val="FF0000"/>
              </a:solidFill>
            </a:endParaRPr>
          </a:p>
        </p:txBody>
      </p:sp>
      <p:cxnSp>
        <p:nvCxnSpPr>
          <p:cNvPr id="171" name="Straight Connector 170"/>
          <p:cNvCxnSpPr/>
          <p:nvPr/>
        </p:nvCxnSpPr>
        <p:spPr bwMode="auto">
          <a:xfrm>
            <a:off x="3563888" y="2603604"/>
            <a:ext cx="2520000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 bwMode="auto">
          <a:xfrm flipV="1">
            <a:off x="3611886" y="2808607"/>
            <a:ext cx="1800000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3" name="Straight Connector 172"/>
          <p:cNvCxnSpPr/>
          <p:nvPr/>
        </p:nvCxnSpPr>
        <p:spPr bwMode="auto">
          <a:xfrm flipV="1">
            <a:off x="3629108" y="3026141"/>
            <a:ext cx="4860000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4" name="Straight Connector 173"/>
          <p:cNvCxnSpPr/>
          <p:nvPr/>
        </p:nvCxnSpPr>
        <p:spPr bwMode="auto">
          <a:xfrm flipV="1">
            <a:off x="3618638" y="3225260"/>
            <a:ext cx="936000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/>
          <p:nvPr/>
        </p:nvCxnSpPr>
        <p:spPr bwMode="auto">
          <a:xfrm flipV="1">
            <a:off x="3598726" y="3444716"/>
            <a:ext cx="3780000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6" name="Straight Connector 175"/>
          <p:cNvCxnSpPr/>
          <p:nvPr/>
        </p:nvCxnSpPr>
        <p:spPr bwMode="auto">
          <a:xfrm flipV="1">
            <a:off x="3520831" y="3658637"/>
            <a:ext cx="1620000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/>
          <p:nvPr/>
        </p:nvCxnSpPr>
        <p:spPr bwMode="auto">
          <a:xfrm flipV="1">
            <a:off x="3319963" y="3854343"/>
            <a:ext cx="503999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/>
          <p:nvPr/>
        </p:nvCxnSpPr>
        <p:spPr bwMode="auto">
          <a:xfrm flipV="1">
            <a:off x="3460120" y="2402995"/>
            <a:ext cx="216000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 bwMode="auto">
          <a:xfrm flipV="1">
            <a:off x="3668360" y="2198529"/>
            <a:ext cx="0" cy="214587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2" name="Straight Connector 181"/>
          <p:cNvCxnSpPr/>
          <p:nvPr/>
        </p:nvCxnSpPr>
        <p:spPr bwMode="auto">
          <a:xfrm flipH="1" flipV="1">
            <a:off x="2074441" y="2204864"/>
            <a:ext cx="15840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4" name="Straight Connector 183"/>
          <p:cNvCxnSpPr/>
          <p:nvPr/>
        </p:nvCxnSpPr>
        <p:spPr bwMode="auto">
          <a:xfrm flipV="1">
            <a:off x="2074441" y="2194845"/>
            <a:ext cx="0" cy="360000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6" name="Straight Connector 185"/>
          <p:cNvCxnSpPr/>
          <p:nvPr/>
        </p:nvCxnSpPr>
        <p:spPr bwMode="auto">
          <a:xfrm>
            <a:off x="2074441" y="5787926"/>
            <a:ext cx="943207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8" name="Straight Connector 187"/>
          <p:cNvCxnSpPr>
            <a:endCxn id="161" idx="2"/>
          </p:cNvCxnSpPr>
          <p:nvPr/>
        </p:nvCxnSpPr>
        <p:spPr bwMode="auto">
          <a:xfrm>
            <a:off x="2182229" y="3076204"/>
            <a:ext cx="757660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9" name="TextBox 188"/>
          <p:cNvSpPr txBox="1"/>
          <p:nvPr/>
        </p:nvSpPr>
        <p:spPr>
          <a:xfrm>
            <a:off x="2060413" y="2810985"/>
            <a:ext cx="253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.</a:t>
            </a:r>
            <a:endParaRPr lang="en-US" sz="2000" b="1" dirty="0"/>
          </a:p>
        </p:txBody>
      </p:sp>
      <p:sp>
        <p:nvSpPr>
          <p:cNvPr id="190" name="TextBox 189"/>
          <p:cNvSpPr txBox="1"/>
          <p:nvPr/>
        </p:nvSpPr>
        <p:spPr>
          <a:xfrm>
            <a:off x="2134846" y="2868979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instruction[31-26]</a:t>
            </a:r>
            <a:endParaRPr kumimoji="1" lang="zh-CN" altLang="en-US" sz="600" b="1" dirty="0"/>
          </a:p>
        </p:txBody>
      </p:sp>
      <p:cxnSp>
        <p:nvCxnSpPr>
          <p:cNvPr id="193" name="Straight Connector 192"/>
          <p:cNvCxnSpPr/>
          <p:nvPr/>
        </p:nvCxnSpPr>
        <p:spPr bwMode="auto">
          <a:xfrm flipV="1">
            <a:off x="6091011" y="2594021"/>
            <a:ext cx="0" cy="2611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5" name="Straight Connector 194"/>
          <p:cNvCxnSpPr/>
          <p:nvPr/>
        </p:nvCxnSpPr>
        <p:spPr bwMode="auto">
          <a:xfrm>
            <a:off x="5651358" y="6256137"/>
            <a:ext cx="224051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/>
          <p:nvPr/>
        </p:nvCxnSpPr>
        <p:spPr bwMode="auto">
          <a:xfrm flipV="1">
            <a:off x="5866853" y="5601290"/>
            <a:ext cx="0" cy="654847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0" name="Straight Connector 199"/>
          <p:cNvCxnSpPr/>
          <p:nvPr/>
        </p:nvCxnSpPr>
        <p:spPr bwMode="auto">
          <a:xfrm>
            <a:off x="3302169" y="6151708"/>
            <a:ext cx="0" cy="50358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4" name="Straight Connector 203"/>
          <p:cNvCxnSpPr/>
          <p:nvPr/>
        </p:nvCxnSpPr>
        <p:spPr bwMode="auto">
          <a:xfrm>
            <a:off x="3302169" y="6655290"/>
            <a:ext cx="1609803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0" name="Straight Connector 209"/>
          <p:cNvCxnSpPr/>
          <p:nvPr/>
        </p:nvCxnSpPr>
        <p:spPr bwMode="auto">
          <a:xfrm flipV="1">
            <a:off x="4911972" y="6256137"/>
            <a:ext cx="0" cy="399153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2" name="Straight Arrow Connector 211"/>
          <p:cNvCxnSpPr/>
          <p:nvPr/>
        </p:nvCxnSpPr>
        <p:spPr bwMode="auto">
          <a:xfrm>
            <a:off x="4904408" y="6260319"/>
            <a:ext cx="222479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6" name="TextBox 215"/>
          <p:cNvSpPr txBox="1"/>
          <p:nvPr/>
        </p:nvSpPr>
        <p:spPr>
          <a:xfrm>
            <a:off x="3243375" y="6469984"/>
            <a:ext cx="75052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instruction[5-0]</a:t>
            </a:r>
            <a:endParaRPr kumimoji="1" lang="zh-CN" altLang="en-US" sz="600" b="1" dirty="0"/>
          </a:p>
        </p:txBody>
      </p:sp>
      <p:cxnSp>
        <p:nvCxnSpPr>
          <p:cNvPr id="220" name="Straight Connector 219"/>
          <p:cNvCxnSpPr/>
          <p:nvPr/>
        </p:nvCxnSpPr>
        <p:spPr bwMode="auto">
          <a:xfrm>
            <a:off x="4553007" y="3225260"/>
            <a:ext cx="0" cy="35161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6" name="Straight Connector 225"/>
          <p:cNvCxnSpPr/>
          <p:nvPr/>
        </p:nvCxnSpPr>
        <p:spPr bwMode="auto">
          <a:xfrm>
            <a:off x="4553007" y="6741368"/>
            <a:ext cx="827373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8" name="Straight Connector 227"/>
          <p:cNvCxnSpPr>
            <a:endCxn id="163" idx="4"/>
          </p:cNvCxnSpPr>
          <p:nvPr/>
        </p:nvCxnSpPr>
        <p:spPr bwMode="auto">
          <a:xfrm flipV="1">
            <a:off x="5380380" y="6562908"/>
            <a:ext cx="1" cy="17846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9" name="Rectangle 228"/>
          <p:cNvSpPr/>
          <p:nvPr/>
        </p:nvSpPr>
        <p:spPr>
          <a:xfrm>
            <a:off x="5082460" y="6085607"/>
            <a:ext cx="6106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800" b="1" dirty="0">
                <a:solidFill>
                  <a:schemeClr val="accent6"/>
                </a:solidFill>
                <a:latin typeface="Arial" pitchFamily="34" charset="0"/>
                <a:ea typeface="宋体" pitchFamily="2" charset="-122"/>
              </a:rPr>
              <a:t>ALU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800" b="1" dirty="0">
                <a:solidFill>
                  <a:schemeClr val="accent6"/>
                </a:solidFill>
                <a:latin typeface="Arial" pitchFamily="34" charset="0"/>
                <a:ea typeface="宋体" pitchFamily="2" charset="-122"/>
              </a:rPr>
              <a:t>Control</a:t>
            </a:r>
            <a:endParaRPr lang="en-US" sz="800" b="1" dirty="0">
              <a:solidFill>
                <a:schemeClr val="accent6"/>
              </a:solidFill>
              <a:latin typeface="Arial" pitchFamily="34" charset="0"/>
              <a:ea typeface="宋体" pitchFamily="2" charset="-122"/>
            </a:endParaRPr>
          </a:p>
        </p:txBody>
      </p:sp>
      <p:cxnSp>
        <p:nvCxnSpPr>
          <p:cNvPr id="234" name="Straight Connector 233"/>
          <p:cNvCxnSpPr>
            <a:endCxn id="64" idx="0"/>
          </p:cNvCxnSpPr>
          <p:nvPr/>
        </p:nvCxnSpPr>
        <p:spPr bwMode="auto">
          <a:xfrm flipH="1">
            <a:off x="7361192" y="3439847"/>
            <a:ext cx="0" cy="1647783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6" name="Straight Connector 235"/>
          <p:cNvCxnSpPr>
            <a:endCxn id="38" idx="0"/>
          </p:cNvCxnSpPr>
          <p:nvPr/>
        </p:nvCxnSpPr>
        <p:spPr bwMode="auto">
          <a:xfrm flipH="1">
            <a:off x="5123398" y="3654434"/>
            <a:ext cx="0" cy="1376276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8" name="Straight Connector 237"/>
          <p:cNvCxnSpPr/>
          <p:nvPr/>
        </p:nvCxnSpPr>
        <p:spPr bwMode="auto">
          <a:xfrm>
            <a:off x="8484264" y="3017997"/>
            <a:ext cx="0" cy="2141737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0" name="Straight Connector 239"/>
          <p:cNvCxnSpPr/>
          <p:nvPr/>
        </p:nvCxnSpPr>
        <p:spPr bwMode="auto">
          <a:xfrm>
            <a:off x="5411886" y="2808607"/>
            <a:ext cx="0" cy="88826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2" name="Straight Connector 241"/>
          <p:cNvCxnSpPr/>
          <p:nvPr/>
        </p:nvCxnSpPr>
        <p:spPr bwMode="auto">
          <a:xfrm>
            <a:off x="5411886" y="3684354"/>
            <a:ext cx="3554616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4" name="Straight Connector 243"/>
          <p:cNvCxnSpPr/>
          <p:nvPr/>
        </p:nvCxnSpPr>
        <p:spPr bwMode="auto">
          <a:xfrm>
            <a:off x="8966502" y="3684354"/>
            <a:ext cx="0" cy="259148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6" name="Straight Connector 245"/>
          <p:cNvCxnSpPr/>
          <p:nvPr/>
        </p:nvCxnSpPr>
        <p:spPr bwMode="auto">
          <a:xfrm>
            <a:off x="7361192" y="6275843"/>
            <a:ext cx="1619972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03883260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单周期</a:t>
            </a:r>
            <a:r>
              <a:rPr lang="en-US" altLang="zh-CN" dirty="0"/>
              <a:t>CPU</a:t>
            </a:r>
            <a:r>
              <a:rPr lang="zh-CN" altLang="en-US" dirty="0"/>
              <a:t>特点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优点</a:t>
            </a:r>
          </a:p>
          <a:p>
            <a:pPr lvl="1"/>
            <a:r>
              <a:rPr lang="zh-CN" altLang="en-US" dirty="0"/>
              <a:t>每条指令占用一个时钟周期</a:t>
            </a:r>
          </a:p>
          <a:p>
            <a:pPr lvl="1"/>
            <a:r>
              <a:rPr lang="zh-CN" altLang="en-US" dirty="0"/>
              <a:t>逻辑设计简单，时序设计也简单</a:t>
            </a:r>
          </a:p>
          <a:p>
            <a:r>
              <a:rPr lang="zh-CN" altLang="en-US" dirty="0"/>
              <a:t>缺点</a:t>
            </a:r>
          </a:p>
          <a:p>
            <a:pPr lvl="1"/>
            <a:r>
              <a:rPr lang="zh-CN" altLang="en-US" dirty="0"/>
              <a:t>各组成部件的利用率不高</a:t>
            </a:r>
          </a:p>
          <a:p>
            <a:pPr lvl="2"/>
            <a:r>
              <a:rPr lang="zh-CN" altLang="en-US" dirty="0"/>
              <a:t>维持有效信号</a:t>
            </a:r>
          </a:p>
          <a:p>
            <a:pPr lvl="1"/>
            <a:r>
              <a:rPr lang="zh-CN" altLang="en-US" dirty="0"/>
              <a:t>时钟周期应满足执行时间最长指令的要求</a:t>
            </a:r>
          </a:p>
          <a:p>
            <a:pPr lvl="2"/>
            <a:r>
              <a:rPr lang="en-US" altLang="zh-CN" dirty="0"/>
              <a:t>Load</a:t>
            </a:r>
            <a:r>
              <a:rPr lang="zh-CN" altLang="en-US" dirty="0"/>
              <a:t>指令</a:t>
            </a:r>
          </a:p>
          <a:p>
            <a:r>
              <a:rPr lang="en-US" altLang="zh-CN" dirty="0"/>
              <a:t>CPI =1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42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6240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小结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单周期</a:t>
            </a:r>
            <a:r>
              <a:rPr lang="en-US" altLang="zh-CN" dirty="0"/>
              <a:t>CPU</a:t>
            </a:r>
            <a:r>
              <a:rPr lang="zh-CN" altLang="en-US" dirty="0"/>
              <a:t>设计</a:t>
            </a:r>
            <a:endParaRPr lang="en-US" altLang="zh-CN" dirty="0"/>
          </a:p>
          <a:p>
            <a:pPr lvl="1"/>
            <a:r>
              <a:rPr lang="zh-CN" altLang="en-US" dirty="0"/>
              <a:t>全部控制信号</a:t>
            </a:r>
          </a:p>
          <a:p>
            <a:pPr lvl="1"/>
            <a:r>
              <a:rPr lang="zh-CN" altLang="en-US" dirty="0"/>
              <a:t>无需状态信息</a:t>
            </a:r>
          </a:p>
          <a:p>
            <a:pPr lvl="1"/>
            <a:r>
              <a:rPr lang="zh-CN" altLang="en-US" dirty="0"/>
              <a:t>控制信号生成：组合逻辑电路</a:t>
            </a:r>
          </a:p>
          <a:p>
            <a:pPr lvl="2"/>
            <a:r>
              <a:rPr lang="zh-CN" altLang="en-US" dirty="0"/>
              <a:t>输入：</a:t>
            </a:r>
            <a:r>
              <a:rPr lang="en-US" altLang="zh-CN" dirty="0"/>
              <a:t>OP</a:t>
            </a:r>
            <a:r>
              <a:rPr lang="zh-CN" altLang="en-US" dirty="0"/>
              <a:t>、</a:t>
            </a:r>
            <a:r>
              <a:rPr lang="en-US" altLang="zh-CN" dirty="0"/>
              <a:t>FUNC</a:t>
            </a:r>
          </a:p>
          <a:p>
            <a:pPr lvl="2"/>
            <a:r>
              <a:rPr lang="zh-CN" altLang="en-US" dirty="0"/>
              <a:t>输出：完成指令功能所需要的全部控制信号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43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5586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Project3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实验目的和要求</a:t>
            </a:r>
          </a:p>
          <a:p>
            <a:pPr lvl="1"/>
            <a:r>
              <a:rPr lang="zh-CN" altLang="en-US" dirty="0"/>
              <a:t>熟悉</a:t>
            </a:r>
            <a:r>
              <a:rPr lang="en-US" altLang="zh-CN" dirty="0"/>
              <a:t>THINPAD</a:t>
            </a:r>
            <a:r>
              <a:rPr lang="zh-CN" altLang="en-US" dirty="0"/>
              <a:t>的内存和串口访问方式</a:t>
            </a:r>
          </a:p>
          <a:p>
            <a:pPr lvl="1"/>
            <a:r>
              <a:rPr lang="zh-CN" altLang="en-US" dirty="0"/>
              <a:t>完成基本要求，并可进行一定的扩展</a:t>
            </a:r>
          </a:p>
          <a:p>
            <a:r>
              <a:rPr lang="zh-CN" altLang="en-US" dirty="0"/>
              <a:t>连接方式和地址空间分配</a:t>
            </a:r>
          </a:p>
          <a:p>
            <a:pPr lvl="1"/>
            <a:r>
              <a:rPr lang="zh-CN" altLang="en-US" dirty="0"/>
              <a:t>双存储体（型号：</a:t>
            </a:r>
            <a:r>
              <a:rPr lang="en-US" altLang="zh-CN" dirty="0"/>
              <a:t>IS61LV25616-10TI </a:t>
            </a:r>
            <a:r>
              <a:rPr lang="zh-CN" altLang="en-US" dirty="0"/>
              <a:t>）</a:t>
            </a:r>
          </a:p>
          <a:p>
            <a:pPr lvl="1"/>
            <a:r>
              <a:rPr lang="zh-CN" altLang="en-US" dirty="0"/>
              <a:t>指令系统地址空间</a:t>
            </a:r>
          </a:p>
          <a:p>
            <a:pPr lvl="1"/>
            <a:r>
              <a:rPr lang="en-US" altLang="zh-CN" dirty="0"/>
              <a:t>64MWRAM</a:t>
            </a:r>
            <a:r>
              <a:rPr lang="zh-CN" altLang="en-US" dirty="0"/>
              <a:t>（实际</a:t>
            </a:r>
            <a:r>
              <a:rPr lang="en-US" altLang="zh-CN" dirty="0"/>
              <a:t>256MW</a:t>
            </a:r>
            <a:r>
              <a:rPr lang="zh-CN" altLang="en-US" dirty="0"/>
              <a:t>）</a:t>
            </a:r>
          </a:p>
          <a:p>
            <a:pPr lvl="1"/>
            <a:r>
              <a:rPr lang="en-US" altLang="zh-CN" dirty="0"/>
              <a:t>64MWRAM</a:t>
            </a:r>
            <a:r>
              <a:rPr lang="zh-CN" altLang="en-US" dirty="0"/>
              <a:t>（实际</a:t>
            </a:r>
            <a:r>
              <a:rPr lang="en-US" altLang="zh-CN" dirty="0"/>
              <a:t>256MW</a:t>
            </a:r>
            <a:r>
              <a:rPr lang="zh-CN" altLang="en-US" dirty="0"/>
              <a:t>）</a:t>
            </a:r>
          </a:p>
          <a:p>
            <a:pPr lvl="1"/>
            <a:r>
              <a:rPr lang="zh-CN" altLang="en-US" dirty="0"/>
              <a:t>多个串口</a:t>
            </a:r>
            <a:r>
              <a:rPr lang="en-US" altLang="zh-CN" dirty="0"/>
              <a:t>(UART</a:t>
            </a:r>
            <a:r>
              <a:rPr lang="zh-CN" altLang="en-US" dirty="0"/>
              <a:t>、</a:t>
            </a:r>
            <a:r>
              <a:rPr lang="en-US" altLang="zh-CN" dirty="0"/>
              <a:t>USB</a:t>
            </a:r>
            <a:r>
              <a:rPr lang="zh-CN" altLang="en-US" dirty="0"/>
              <a:t>等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控制信号生成</a:t>
            </a:r>
            <a:endParaRPr lang="en-US" altLang="zh-CN" dirty="0"/>
          </a:p>
          <a:p>
            <a:r>
              <a:rPr lang="en-US" altLang="zh-CN" dirty="0"/>
              <a:t>http://</a:t>
            </a:r>
            <a:r>
              <a:rPr lang="en-US" altLang="zh-CN" dirty="0" err="1"/>
              <a:t>m.eepw.com.cn</a:t>
            </a:r>
            <a:r>
              <a:rPr lang="en-US" altLang="zh-CN"/>
              <a:t>/article/201502/269611.html</a:t>
            </a:r>
            <a:endParaRPr lang="zh-CN" alt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44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74871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C2DE1-82D0-6D48-951C-DF1E635D4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硬件平台的内部电路构成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29672D-935D-144C-8848-2B883DA52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45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图片 1">
            <a:extLst>
              <a:ext uri="{FF2B5EF4-FFF2-40B4-BE49-F238E27FC236}">
                <a16:creationId xmlns:a16="http://schemas.microsoft.com/office/drawing/2014/main" id="{FAA55923-8EE0-3049-8CD1-C6541AFA566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59632" y="2060848"/>
            <a:ext cx="7056784" cy="38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8999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72FB4-C9A9-1448-8991-70A952AC2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监控程序的地址空间划分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1709051-FCAD-5F48-8568-3A0C14CC465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99592" y="1236515"/>
          <a:ext cx="6768752" cy="240377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384376">
                  <a:extLst>
                    <a:ext uri="{9D8B030D-6E8A-4147-A177-3AD203B41FA5}">
                      <a16:colId xmlns:a16="http://schemas.microsoft.com/office/drawing/2014/main" val="305138986"/>
                    </a:ext>
                  </a:extLst>
                </a:gridCol>
                <a:gridCol w="3384376">
                  <a:extLst>
                    <a:ext uri="{9D8B030D-6E8A-4147-A177-3AD203B41FA5}">
                      <a16:colId xmlns:a16="http://schemas.microsoft.com/office/drawing/2014/main" val="1126974242"/>
                    </a:ext>
                  </a:extLst>
                </a:gridCol>
              </a:tblGrid>
              <a:tr h="400629">
                <a:tc>
                  <a:txBody>
                    <a:bodyPr/>
                    <a:lstStyle/>
                    <a:p>
                      <a:pPr indent="270510" algn="just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虚地址区间</a:t>
                      </a:r>
                      <a:endParaRPr lang="en-US" sz="2000" kern="10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70510" algn="just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说明</a:t>
                      </a:r>
                      <a:endParaRPr lang="en-US" sz="2000" kern="10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99045148"/>
                  </a:ext>
                </a:extLst>
              </a:tr>
              <a:tr h="400629">
                <a:tc>
                  <a:txBody>
                    <a:bodyPr/>
                    <a:lstStyle/>
                    <a:p>
                      <a:pPr indent="269240" algn="just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0x80000000-0x800FFFFF</a:t>
                      </a:r>
                      <a:endParaRPr lang="en-US" sz="2000" kern="10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240" algn="just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Kernel</a:t>
                      </a:r>
                      <a:r>
                        <a:rPr lang="zh-CN" sz="1800" kern="0">
                          <a:effectLst/>
                        </a:rPr>
                        <a:t>代码空间</a:t>
                      </a:r>
                      <a:endParaRPr lang="en-US" sz="2000" kern="10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75670376"/>
                  </a:ext>
                </a:extLst>
              </a:tr>
              <a:tr h="400629">
                <a:tc>
                  <a:txBody>
                    <a:bodyPr/>
                    <a:lstStyle/>
                    <a:p>
                      <a:pPr indent="269240" algn="just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0x80100000-0x803FFFFF</a:t>
                      </a:r>
                      <a:endParaRPr lang="en-US" sz="2000" kern="10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240" algn="just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用户代码空间</a:t>
                      </a:r>
                      <a:endParaRPr lang="en-US" sz="2000" kern="10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32268697"/>
                  </a:ext>
                </a:extLst>
              </a:tr>
              <a:tr h="400629">
                <a:tc>
                  <a:txBody>
                    <a:bodyPr/>
                    <a:lstStyle/>
                    <a:p>
                      <a:pPr indent="269240" algn="just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0x80400000-0x807EFFFF</a:t>
                      </a:r>
                      <a:endParaRPr lang="en-US" sz="2000" kern="10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240" algn="just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用户数据空间</a:t>
                      </a:r>
                      <a:endParaRPr lang="en-US" sz="2000" kern="10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88369398"/>
                  </a:ext>
                </a:extLst>
              </a:tr>
              <a:tr h="400629">
                <a:tc>
                  <a:txBody>
                    <a:bodyPr/>
                    <a:lstStyle/>
                    <a:p>
                      <a:pPr indent="269240" algn="just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0x807F0000-0x807FFFFF</a:t>
                      </a:r>
                      <a:endParaRPr lang="en-US" sz="2000" kern="10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240" algn="just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Kernel</a:t>
                      </a:r>
                      <a:r>
                        <a:rPr lang="zh-CN" sz="1800" kern="0">
                          <a:effectLst/>
                        </a:rPr>
                        <a:t>数据空间</a:t>
                      </a:r>
                      <a:endParaRPr lang="en-US" sz="2000" kern="10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66241982"/>
                  </a:ext>
                </a:extLst>
              </a:tr>
              <a:tr h="400629">
                <a:tc>
                  <a:txBody>
                    <a:bodyPr/>
                    <a:lstStyle/>
                    <a:p>
                      <a:pPr indent="269240" algn="just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0xBFD003F8-0xBFD003FD</a:t>
                      </a:r>
                      <a:endParaRPr lang="en-US" sz="2000" kern="10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240" algn="just">
                        <a:spcAft>
                          <a:spcPts val="0"/>
                        </a:spcAft>
                      </a:pPr>
                      <a:r>
                        <a:rPr lang="zh-CN" sz="1800" kern="0" dirty="0">
                          <a:effectLst/>
                        </a:rPr>
                        <a:t>串口数据及状态</a:t>
                      </a:r>
                      <a:endParaRPr lang="en-US" sz="2000" kern="100" dirty="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5763877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304CF2-222A-6646-A9FB-74EFB80AC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46</a:t>
            </a:fld>
            <a:endParaRPr lang="zh-CN" altLang="en-US">
              <a:solidFill>
                <a:srgbClr val="1F497D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E16381E-C211-3A46-9067-EF8F0FD98801}"/>
              </a:ext>
            </a:extLst>
          </p:cNvPr>
          <p:cNvGraphicFramePr>
            <a:graphicFrameLocks noGrp="1"/>
          </p:cNvGraphicFramePr>
          <p:nvPr/>
        </p:nvGraphicFramePr>
        <p:xfrm>
          <a:off x="1043608" y="4509120"/>
          <a:ext cx="6768752" cy="1463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20730">
                  <a:extLst>
                    <a:ext uri="{9D8B030D-6E8A-4147-A177-3AD203B41FA5}">
                      <a16:colId xmlns:a16="http://schemas.microsoft.com/office/drawing/2014/main" val="3586443296"/>
                    </a:ext>
                  </a:extLst>
                </a:gridCol>
                <a:gridCol w="1891477">
                  <a:extLst>
                    <a:ext uri="{9D8B030D-6E8A-4147-A177-3AD203B41FA5}">
                      <a16:colId xmlns:a16="http://schemas.microsoft.com/office/drawing/2014/main" val="3029439286"/>
                    </a:ext>
                  </a:extLst>
                </a:gridCol>
                <a:gridCol w="2256545">
                  <a:extLst>
                    <a:ext uri="{9D8B030D-6E8A-4147-A177-3AD203B41FA5}">
                      <a16:colId xmlns:a16="http://schemas.microsoft.com/office/drawing/2014/main" val="18368513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indent="270510" algn="l">
                        <a:spcAft>
                          <a:spcPts val="0"/>
                        </a:spcAft>
                      </a:pPr>
                      <a:r>
                        <a:rPr lang="zh-CN" sz="1200" kern="0">
                          <a:effectLst/>
                        </a:rPr>
                        <a:t>地址</a:t>
                      </a:r>
                      <a:endParaRPr lang="en-US" sz="1400" kern="10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70510" algn="l">
                        <a:spcAft>
                          <a:spcPts val="0"/>
                        </a:spcAft>
                      </a:pPr>
                      <a:r>
                        <a:rPr lang="zh-CN" sz="1200" kern="0">
                          <a:effectLst/>
                        </a:rPr>
                        <a:t>位</a:t>
                      </a:r>
                      <a:endParaRPr lang="en-US" sz="1400" kern="10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70510" algn="l">
                        <a:spcAft>
                          <a:spcPts val="0"/>
                        </a:spcAft>
                      </a:pPr>
                      <a:r>
                        <a:rPr lang="zh-CN" sz="1200" kern="0">
                          <a:effectLst/>
                        </a:rPr>
                        <a:t>说明</a:t>
                      </a:r>
                      <a:endParaRPr lang="en-US" sz="1400" kern="10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1267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269240" algn="l"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0xBFD003F8</a:t>
                      </a:r>
                      <a:r>
                        <a:rPr lang="zh-CN" sz="1200" kern="0">
                          <a:effectLst/>
                        </a:rPr>
                        <a:t>（数据寄存器）</a:t>
                      </a:r>
                      <a:endParaRPr lang="en-US" sz="1400" kern="10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240" algn="l"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[7:0]</a:t>
                      </a:r>
                      <a:endParaRPr lang="en-US" sz="1400" kern="10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240" algn="l">
                        <a:spcAft>
                          <a:spcPts val="0"/>
                        </a:spcAft>
                      </a:pPr>
                      <a:r>
                        <a:rPr lang="zh-CN" sz="1200" kern="0" dirty="0">
                          <a:effectLst/>
                        </a:rPr>
                        <a:t>串口数据，读、写该地址分别表示串口接收、发送一个字节</a:t>
                      </a:r>
                      <a:endParaRPr lang="en-US" sz="1400" kern="100" dirty="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57014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269240" algn="l"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0xBFD003FC</a:t>
                      </a:r>
                      <a:r>
                        <a:rPr lang="zh-CN" sz="1200" kern="0">
                          <a:effectLst/>
                        </a:rPr>
                        <a:t>（状态寄存器）</a:t>
                      </a:r>
                      <a:endParaRPr lang="en-US" sz="1400" kern="10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240" algn="l"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[0]</a:t>
                      </a:r>
                      <a:endParaRPr lang="en-US" sz="1400" kern="10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240" algn="l">
                        <a:spcAft>
                          <a:spcPts val="0"/>
                        </a:spcAft>
                      </a:pPr>
                      <a:r>
                        <a:rPr lang="zh-CN" sz="1200" kern="0">
                          <a:effectLst/>
                        </a:rPr>
                        <a:t>状态位，只读，为</a:t>
                      </a:r>
                      <a:r>
                        <a:rPr lang="en-US" sz="1200" kern="0">
                          <a:effectLst/>
                        </a:rPr>
                        <a:t>1</a:t>
                      </a:r>
                      <a:r>
                        <a:rPr lang="zh-CN" sz="1200" kern="0">
                          <a:effectLst/>
                        </a:rPr>
                        <a:t>时表示串口空闲，可发送数据</a:t>
                      </a:r>
                      <a:endParaRPr lang="en-US" sz="1400" kern="10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463193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269240" algn="l"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0xBFD003FC</a:t>
                      </a:r>
                      <a:r>
                        <a:rPr lang="zh-CN" sz="1200" kern="0">
                          <a:effectLst/>
                        </a:rPr>
                        <a:t>（状态寄存器）</a:t>
                      </a:r>
                      <a:endParaRPr lang="en-US" sz="1400" kern="10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240" algn="l"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</a:rPr>
                        <a:t>[1]</a:t>
                      </a:r>
                      <a:endParaRPr lang="en-US" sz="1400" kern="10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9240" algn="l">
                        <a:spcAft>
                          <a:spcPts val="0"/>
                        </a:spcAft>
                      </a:pPr>
                      <a:r>
                        <a:rPr lang="zh-CN" sz="1200" kern="0" dirty="0">
                          <a:effectLst/>
                        </a:rPr>
                        <a:t>状态位，只读，为</a:t>
                      </a:r>
                      <a:r>
                        <a:rPr lang="en-US" sz="1200" kern="0" dirty="0">
                          <a:effectLst/>
                        </a:rPr>
                        <a:t>1</a:t>
                      </a:r>
                      <a:r>
                        <a:rPr lang="zh-CN" sz="1200" kern="0" dirty="0">
                          <a:effectLst/>
                        </a:rPr>
                        <a:t>时表示串口收到数据</a:t>
                      </a:r>
                      <a:endParaRPr lang="en-US" sz="1400" kern="100" dirty="0"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1385961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BC69489-2655-804A-B394-AD5D81D8BBBB}"/>
              </a:ext>
            </a:extLst>
          </p:cNvPr>
          <p:cNvSpPr txBox="1"/>
          <p:nvPr/>
        </p:nvSpPr>
        <p:spPr>
          <a:xfrm>
            <a:off x="3524277" y="3946206"/>
            <a:ext cx="209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串口寄存器位定义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8546202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阅读和思考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阅读</a:t>
            </a:r>
          </a:p>
          <a:p>
            <a:r>
              <a:rPr lang="zh-CN" altLang="en-US" dirty="0"/>
              <a:t>思考</a:t>
            </a:r>
          </a:p>
          <a:p>
            <a:pPr lvl="1"/>
            <a:r>
              <a:rPr lang="zh-CN" altLang="en-US" dirty="0"/>
              <a:t>单周期</a:t>
            </a:r>
            <a:r>
              <a:rPr lang="en-US" altLang="zh-CN" dirty="0"/>
              <a:t>CPU</a:t>
            </a:r>
            <a:r>
              <a:rPr lang="zh-CN" altLang="en-US" dirty="0"/>
              <a:t>设计中是否存在什么不足？</a:t>
            </a:r>
          </a:p>
          <a:p>
            <a:pPr lvl="1"/>
            <a:r>
              <a:rPr lang="zh-CN" altLang="en-US" dirty="0"/>
              <a:t>可以从哪几个方面对其进行改进？</a:t>
            </a:r>
          </a:p>
          <a:p>
            <a:r>
              <a:rPr lang="zh-CN" altLang="en-US" dirty="0"/>
              <a:t>实践</a:t>
            </a:r>
          </a:p>
          <a:p>
            <a:pPr lvl="1"/>
            <a:r>
              <a:rPr lang="zh-CN" altLang="en-US" dirty="0"/>
              <a:t>设计能实现</a:t>
            </a:r>
            <a:r>
              <a:rPr lang="en-US" altLang="zh-CN" dirty="0" err="1"/>
              <a:t>ThinPAD</a:t>
            </a:r>
            <a:r>
              <a:rPr lang="zh-CN" altLang="en-US" dirty="0"/>
              <a:t> </a:t>
            </a:r>
            <a:r>
              <a:rPr lang="en-US" altLang="zh-CN" dirty="0"/>
              <a:t>MIPS</a:t>
            </a:r>
            <a:r>
              <a:rPr lang="zh-CN" altLang="en-US" dirty="0"/>
              <a:t>指令系统的数据通路</a:t>
            </a:r>
            <a:r>
              <a:rPr lang="en-US" altLang="zh-CN" dirty="0"/>
              <a:t>(</a:t>
            </a:r>
            <a:r>
              <a:rPr lang="zh-CN" altLang="en-US" dirty="0"/>
              <a:t>单周期</a:t>
            </a:r>
            <a:r>
              <a:rPr lang="en-US" altLang="zh-CN" dirty="0"/>
              <a:t>)</a:t>
            </a:r>
            <a:r>
              <a:rPr lang="zh-CN" altLang="en-US" dirty="0"/>
              <a:t>，并列出各硬件模块所需要的控制信号。</a:t>
            </a:r>
          </a:p>
          <a:p>
            <a:pPr lvl="1"/>
            <a:r>
              <a:rPr lang="en-US" altLang="zh-CN"/>
              <a:t>Project3</a:t>
            </a:r>
            <a:endParaRPr lang="zh-CN" alt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47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503703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谢谢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55F886C-0A22-6F4D-BC08-A1674DBCDE43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48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63786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683568" y="4641589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19" name="Straight Connector 18"/>
          <p:cNvCxnSpPr/>
          <p:nvPr/>
        </p:nvCxnSpPr>
        <p:spPr bwMode="auto">
          <a:xfrm>
            <a:off x="2171018" y="4583143"/>
            <a:ext cx="1192721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 bwMode="auto">
          <a:xfrm>
            <a:off x="2181595" y="4897977"/>
            <a:ext cx="1188000" cy="1066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 bwMode="auto">
          <a:xfrm>
            <a:off x="2174435" y="5610273"/>
            <a:ext cx="745689" cy="1893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Line 16"/>
          <p:cNvSpPr>
            <a:spLocks noChangeShapeType="1"/>
          </p:cNvSpPr>
          <p:nvPr/>
        </p:nvSpPr>
        <p:spPr bwMode="auto">
          <a:xfrm flipV="1">
            <a:off x="4255346" y="5262102"/>
            <a:ext cx="720642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sp>
        <p:nvSpPr>
          <p:cNvPr id="23" name="Line 16"/>
          <p:cNvSpPr>
            <a:spLocks noChangeShapeType="1"/>
          </p:cNvSpPr>
          <p:nvPr/>
        </p:nvSpPr>
        <p:spPr bwMode="auto">
          <a:xfrm flipV="1">
            <a:off x="4246822" y="4655537"/>
            <a:ext cx="1315173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grpSp>
        <p:nvGrpSpPr>
          <p:cNvPr id="122" name="Group 121"/>
          <p:cNvGrpSpPr/>
          <p:nvPr/>
        </p:nvGrpSpPr>
        <p:grpSpPr>
          <a:xfrm>
            <a:off x="3328961" y="4222865"/>
            <a:ext cx="980692" cy="1165300"/>
            <a:chOff x="3901136" y="3847876"/>
            <a:chExt cx="980692" cy="1165300"/>
          </a:xfrm>
        </p:grpSpPr>
        <p:sp>
          <p:nvSpPr>
            <p:cNvPr id="14" name="Rectangle 13"/>
            <p:cNvSpPr/>
            <p:nvPr/>
          </p:nvSpPr>
          <p:spPr bwMode="auto">
            <a:xfrm>
              <a:off x="3939516" y="4137448"/>
              <a:ext cx="879481" cy="867994"/>
            </a:xfrm>
            <a:prstGeom prst="rect">
              <a:avLst/>
            </a:prstGeom>
            <a:ln w="12700"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600" b="1" dirty="0">
                  <a:latin typeface="Arial" pitchFamily="34" charset="0"/>
                  <a:ea typeface="宋体" pitchFamily="2" charset="-122"/>
                </a:rPr>
                <a:t>         </a:t>
              </a:r>
              <a:r>
                <a:rPr lang="en-US" altLang="zh-CN" sz="600" b="1" dirty="0">
                  <a:latin typeface="Arial" pitchFamily="34" charset="0"/>
                  <a:ea typeface="宋体" pitchFamily="2" charset="-122"/>
                </a:rPr>
                <a:t>Registers</a:t>
              </a:r>
              <a:endParaRPr kumimoji="0" lang="zh-CN" altLang="en-US" sz="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12338" y="4133115"/>
              <a:ext cx="5052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register1</a:t>
              </a:r>
              <a:endParaRPr kumimoji="1" lang="zh-CN" altLang="en-US" sz="6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906804" y="4304129"/>
              <a:ext cx="5052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register2</a:t>
              </a:r>
              <a:endParaRPr kumimoji="1" lang="zh-CN" altLang="en-US" sz="6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901136" y="4653136"/>
              <a:ext cx="975495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600" b="1" dirty="0"/>
                <a:t>write</a:t>
              </a:r>
              <a:r>
                <a:rPr kumimoji="1" lang="zh-CN" altLang="en-US" sz="600" b="1" dirty="0"/>
                <a:t> </a:t>
              </a:r>
              <a:r>
                <a:rPr kumimoji="1" lang="en-US" altLang="zh-CN" sz="600" b="1" dirty="0"/>
                <a:t>register</a:t>
              </a:r>
              <a:endParaRPr kumimoji="1" lang="zh-CN" altLang="en-US" sz="6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901136" y="4797152"/>
              <a:ext cx="975495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600" b="1" dirty="0"/>
                <a:t>write</a:t>
              </a:r>
              <a:r>
                <a:rPr kumimoji="1" lang="zh-CN" altLang="en-US" sz="600" b="1" dirty="0"/>
                <a:t> </a:t>
              </a:r>
              <a:r>
                <a:rPr kumimoji="1" lang="en-US" altLang="zh-CN" sz="600" b="1" dirty="0"/>
                <a:t>data</a:t>
              </a:r>
              <a:endParaRPr kumimoji="1" lang="zh-CN" altLang="en-US" sz="600" b="1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499992" y="4184810"/>
              <a:ext cx="3818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data1</a:t>
              </a:r>
              <a:endParaRPr kumimoji="1" lang="zh-CN" altLang="en-US" sz="6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499992" y="4736177"/>
              <a:ext cx="3818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/>
                <a:t>read</a:t>
              </a:r>
            </a:p>
            <a:p>
              <a:r>
                <a:rPr kumimoji="1" lang="en-US" altLang="zh-CN" sz="600" b="1" dirty="0"/>
                <a:t>data2</a:t>
              </a:r>
              <a:endParaRPr kumimoji="1" lang="zh-CN" altLang="en-US" sz="600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087312" y="3847876"/>
              <a:ext cx="53732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600" b="1" dirty="0" err="1">
                  <a:solidFill>
                    <a:srgbClr val="FF0000"/>
                  </a:solidFill>
                </a:rPr>
                <a:t>RegWrite</a:t>
              </a:r>
              <a:endParaRPr kumimoji="1" lang="zh-CN" altLang="en-US" sz="6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27" name="Straight Connector 26"/>
            <p:cNvCxnSpPr/>
            <p:nvPr/>
          </p:nvCxnSpPr>
          <p:spPr bwMode="auto">
            <a:xfrm flipV="1">
              <a:off x="4355976" y="3995962"/>
              <a:ext cx="0" cy="144016"/>
            </a:xfrm>
            <a:prstGeom prst="line">
              <a:avLst/>
            </a:prstGeom>
            <a:ln w="1270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8" name="Straight Connector 27"/>
          <p:cNvCxnSpPr/>
          <p:nvPr/>
        </p:nvCxnSpPr>
        <p:spPr bwMode="auto">
          <a:xfrm>
            <a:off x="2179774" y="1369326"/>
            <a:ext cx="1" cy="484183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 bwMode="auto">
          <a:xfrm flipH="1" flipV="1">
            <a:off x="1940658" y="5183944"/>
            <a:ext cx="254169" cy="289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126842" y="6040402"/>
            <a:ext cx="79220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/>
              <a:t>instruction[15-0</a:t>
            </a:r>
            <a:r>
              <a:rPr kumimoji="1" lang="en-US" altLang="zh-CN" sz="600" b="1" dirty="0"/>
              <a:t>]</a:t>
            </a:r>
            <a:endParaRPr kumimoji="1" lang="zh-CN" altLang="en-US" sz="6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2128191" y="4369764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instruction[25-21]</a:t>
            </a:r>
            <a:endParaRPr kumimoji="1" lang="zh-CN" altLang="en-US" sz="600" b="1" dirty="0"/>
          </a:p>
        </p:txBody>
      </p:sp>
      <p:sp>
        <p:nvSpPr>
          <p:cNvPr id="32" name="TextBox 31"/>
          <p:cNvSpPr txBox="1"/>
          <p:nvPr/>
        </p:nvSpPr>
        <p:spPr>
          <a:xfrm>
            <a:off x="2131425" y="4684801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instruction[20-16]</a:t>
            </a:r>
            <a:endParaRPr kumimoji="1" lang="zh-CN" altLang="en-US" sz="6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2123728" y="5391212"/>
            <a:ext cx="8338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instruction[15-11]</a:t>
            </a:r>
            <a:endParaRPr kumimoji="1" lang="zh-CN" altLang="en-US" sz="600" b="1" dirty="0"/>
          </a:p>
        </p:txBody>
      </p:sp>
      <p:sp>
        <p:nvSpPr>
          <p:cNvPr id="34" name="AutoShape 54"/>
          <p:cNvSpPr>
            <a:spLocks noChangeArrowheads="1"/>
          </p:cNvSpPr>
          <p:nvPr/>
        </p:nvSpPr>
        <p:spPr bwMode="auto">
          <a:xfrm rot="16200000">
            <a:off x="5212253" y="4764441"/>
            <a:ext cx="1393906" cy="694422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600" b="1" dirty="0"/>
              <a:t>      </a:t>
            </a:r>
          </a:p>
        </p:txBody>
      </p:sp>
      <p:sp>
        <p:nvSpPr>
          <p:cNvPr id="35" name="AutoShape 55"/>
          <p:cNvSpPr>
            <a:spLocks noChangeArrowheads="1"/>
          </p:cNvSpPr>
          <p:nvPr/>
        </p:nvSpPr>
        <p:spPr bwMode="auto">
          <a:xfrm rot="5400000">
            <a:off x="5417533" y="5058247"/>
            <a:ext cx="431800" cy="142875"/>
          </a:xfrm>
          <a:prstGeom prst="flowChartExtract">
            <a:avLst/>
          </a:pr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600" b="1"/>
          </a:p>
        </p:txBody>
      </p:sp>
      <p:sp>
        <p:nvSpPr>
          <p:cNvPr id="36" name="Line 16"/>
          <p:cNvSpPr>
            <a:spLocks noChangeShapeType="1"/>
          </p:cNvSpPr>
          <p:nvPr/>
        </p:nvSpPr>
        <p:spPr bwMode="auto">
          <a:xfrm>
            <a:off x="6239300" y="5248881"/>
            <a:ext cx="578249" cy="6918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cxnSp>
        <p:nvCxnSpPr>
          <p:cNvPr id="38" name="Straight Connector 37"/>
          <p:cNvCxnSpPr/>
          <p:nvPr/>
        </p:nvCxnSpPr>
        <p:spPr bwMode="auto">
          <a:xfrm>
            <a:off x="6022503" y="4514593"/>
            <a:ext cx="0" cy="146339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5761336" y="4358794"/>
            <a:ext cx="48923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ALU</a:t>
            </a:r>
            <a:r>
              <a:rPr kumimoji="1" lang="zh-CN" altLang="en-US" sz="6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600" b="1" dirty="0">
                <a:solidFill>
                  <a:srgbClr val="FF0000"/>
                </a:solidFill>
              </a:rPr>
              <a:t>Op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875409" y="5052332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</a:p>
          <a:p>
            <a:r>
              <a:rPr kumimoji="1" lang="en-US" altLang="zh-CN" sz="600" b="1" dirty="0"/>
              <a:t>Result</a:t>
            </a:r>
            <a:endParaRPr kumimoji="1" lang="zh-CN" altLang="en-US" sz="600" b="1" dirty="0"/>
          </a:p>
        </p:txBody>
      </p:sp>
      <p:sp>
        <p:nvSpPr>
          <p:cNvPr id="41" name="TextBox 40"/>
          <p:cNvSpPr txBox="1"/>
          <p:nvPr/>
        </p:nvSpPr>
        <p:spPr>
          <a:xfrm>
            <a:off x="5742421" y="4965990"/>
            <a:ext cx="35618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  <a:endParaRPr kumimoji="1" lang="zh-CN" altLang="en-US" sz="600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5909711" y="4864720"/>
            <a:ext cx="3626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Zero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43" name="Straight Connector 42"/>
          <p:cNvCxnSpPr/>
          <p:nvPr/>
        </p:nvCxnSpPr>
        <p:spPr bwMode="auto">
          <a:xfrm>
            <a:off x="8831846" y="5521793"/>
            <a:ext cx="0" cy="121957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 bwMode="auto">
          <a:xfrm flipH="1">
            <a:off x="3216995" y="6741368"/>
            <a:ext cx="5614851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 bwMode="auto">
          <a:xfrm flipH="1" flipV="1">
            <a:off x="3223873" y="5318708"/>
            <a:ext cx="0" cy="142266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Rounded Rectangle 45"/>
          <p:cNvSpPr/>
          <p:nvPr/>
        </p:nvSpPr>
        <p:spPr bwMode="auto">
          <a:xfrm>
            <a:off x="4981468" y="5080164"/>
            <a:ext cx="283859" cy="796476"/>
          </a:xfrm>
          <a:prstGeom prst="roundRect">
            <a:avLst>
              <a:gd name="adj" fmla="val 50000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47" name="Line 16"/>
          <p:cNvSpPr>
            <a:spLocks noChangeShapeType="1"/>
          </p:cNvSpPr>
          <p:nvPr/>
        </p:nvSpPr>
        <p:spPr bwMode="auto">
          <a:xfrm flipV="1">
            <a:off x="5271810" y="5502743"/>
            <a:ext cx="315439" cy="1599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sp>
        <p:nvSpPr>
          <p:cNvPr id="48" name="TextBox 47"/>
          <p:cNvSpPr txBox="1"/>
          <p:nvPr/>
        </p:nvSpPr>
        <p:spPr>
          <a:xfrm>
            <a:off x="5048316" y="5218616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49" name="TextBox 48"/>
          <p:cNvSpPr txBox="1"/>
          <p:nvPr/>
        </p:nvSpPr>
        <p:spPr>
          <a:xfrm>
            <a:off x="4938727" y="5174088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50" name="TextBox 49"/>
          <p:cNvSpPr txBox="1"/>
          <p:nvPr/>
        </p:nvSpPr>
        <p:spPr>
          <a:xfrm>
            <a:off x="4942064" y="5542719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cxnSp>
        <p:nvCxnSpPr>
          <p:cNvPr id="51" name="Straight Connector 50"/>
          <p:cNvCxnSpPr/>
          <p:nvPr/>
        </p:nvCxnSpPr>
        <p:spPr bwMode="auto">
          <a:xfrm>
            <a:off x="5132291" y="4970833"/>
            <a:ext cx="1" cy="10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911972" y="4833010"/>
            <a:ext cx="47641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ALUSrc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53" name="Rounded Rectangle 52"/>
          <p:cNvSpPr/>
          <p:nvPr/>
        </p:nvSpPr>
        <p:spPr bwMode="auto">
          <a:xfrm>
            <a:off x="2911251" y="4956117"/>
            <a:ext cx="236253" cy="756724"/>
          </a:xfrm>
          <a:prstGeom prst="roundRect">
            <a:avLst>
              <a:gd name="adj" fmla="val 50000"/>
            </a:avLst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2965003" y="5193050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55" name="TextBox 54"/>
          <p:cNvSpPr txBox="1"/>
          <p:nvPr/>
        </p:nvSpPr>
        <p:spPr>
          <a:xfrm>
            <a:off x="2897777" y="5131260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chemeClr val="accent3">
                    <a:lumMod val="75000"/>
                  </a:schemeClr>
                </a:solidFill>
              </a:rPr>
              <a:t>0</a:t>
            </a:r>
            <a:endParaRPr kumimoji="1" lang="zh-CN" altLang="en-US" sz="6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909502" y="5497397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>
                <a:solidFill>
                  <a:schemeClr val="accent3">
                    <a:lumMod val="75000"/>
                  </a:schemeClr>
                </a:solidFill>
              </a:rPr>
              <a:t>1</a:t>
            </a:r>
            <a:endParaRPr kumimoji="1" lang="zh-CN" altLang="en-US" sz="6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57" name="Straight Connector 56"/>
          <p:cNvCxnSpPr/>
          <p:nvPr/>
        </p:nvCxnSpPr>
        <p:spPr bwMode="auto">
          <a:xfrm>
            <a:off x="3019598" y="5704261"/>
            <a:ext cx="1" cy="10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2772599" y="5783936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RegDst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3829779" y="5732552"/>
            <a:ext cx="495949" cy="89668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859892" y="5935691"/>
            <a:ext cx="49244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700" b="1" dirty="0"/>
              <a:t>sign</a:t>
            </a:r>
          </a:p>
          <a:p>
            <a:pPr algn="ctr"/>
            <a:r>
              <a:rPr kumimoji="1" lang="en-US" altLang="zh-CN" sz="700" b="1" dirty="0"/>
              <a:t>or zero</a:t>
            </a:r>
          </a:p>
          <a:p>
            <a:pPr algn="ctr"/>
            <a:r>
              <a:rPr kumimoji="1" lang="en-US" altLang="zh-CN" sz="700" b="1" dirty="0"/>
              <a:t>extend</a:t>
            </a:r>
            <a:endParaRPr kumimoji="1" lang="zh-CN" altLang="en-US" sz="700" b="1" dirty="0"/>
          </a:p>
        </p:txBody>
      </p:sp>
      <p:cxnSp>
        <p:nvCxnSpPr>
          <p:cNvPr id="61" name="Straight Connector 60"/>
          <p:cNvCxnSpPr/>
          <p:nvPr/>
        </p:nvCxnSpPr>
        <p:spPr bwMode="auto">
          <a:xfrm>
            <a:off x="2673630" y="4899249"/>
            <a:ext cx="0" cy="30993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 bwMode="auto">
          <a:xfrm>
            <a:off x="2671231" y="5197624"/>
            <a:ext cx="241771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 bwMode="auto">
          <a:xfrm flipV="1">
            <a:off x="3223872" y="5312881"/>
            <a:ext cx="156594" cy="6089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 bwMode="auto">
          <a:xfrm flipV="1">
            <a:off x="3147504" y="5143809"/>
            <a:ext cx="234000" cy="0"/>
          </a:xfrm>
          <a:prstGeom prst="straightConnector1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 bwMode="auto">
          <a:xfrm flipV="1">
            <a:off x="2179776" y="6202508"/>
            <a:ext cx="1643126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 bwMode="auto">
          <a:xfrm>
            <a:off x="3517717" y="6129154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3491880" y="6001107"/>
            <a:ext cx="2840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/>
              <a:t>16</a:t>
            </a:r>
          </a:p>
        </p:txBody>
      </p:sp>
      <p:cxnSp>
        <p:nvCxnSpPr>
          <p:cNvPr id="68" name="Straight Connector 67"/>
          <p:cNvCxnSpPr/>
          <p:nvPr/>
        </p:nvCxnSpPr>
        <p:spPr bwMode="auto">
          <a:xfrm>
            <a:off x="4329232" y="6201163"/>
            <a:ext cx="447551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 bwMode="auto">
          <a:xfrm flipV="1">
            <a:off x="4776783" y="4358794"/>
            <a:ext cx="0" cy="184995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 bwMode="auto">
          <a:xfrm flipH="1">
            <a:off x="4776783" y="5650744"/>
            <a:ext cx="199205" cy="0"/>
          </a:xfrm>
          <a:prstGeom prst="line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4384649" y="6032069"/>
            <a:ext cx="2840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 dirty="0"/>
              <a:t>32</a:t>
            </a:r>
          </a:p>
        </p:txBody>
      </p:sp>
      <p:sp>
        <p:nvSpPr>
          <p:cNvPr id="74" name="Rectangle 73"/>
          <p:cNvSpPr/>
          <p:nvPr/>
        </p:nvSpPr>
        <p:spPr bwMode="auto">
          <a:xfrm>
            <a:off x="6826495" y="5137084"/>
            <a:ext cx="1069394" cy="1038215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600" b="1" dirty="0">
                <a:latin typeface="Arial" pitchFamily="34" charset="0"/>
                <a:ea typeface="宋体" pitchFamily="2" charset="-122"/>
              </a:rPr>
              <a:t>Data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Memory</a:t>
            </a:r>
            <a:endParaRPr kumimoji="0" lang="zh-CN" altLang="en-US" sz="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6784889" y="5174088"/>
            <a:ext cx="47481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/>
              <a:t>Address</a:t>
            </a:r>
            <a:endParaRPr kumimoji="1" lang="zh-CN" altLang="en-US" sz="600" b="1" dirty="0"/>
          </a:p>
        </p:txBody>
      </p:sp>
      <p:sp>
        <p:nvSpPr>
          <p:cNvPr id="76" name="TextBox 75"/>
          <p:cNvSpPr txBox="1"/>
          <p:nvPr/>
        </p:nvSpPr>
        <p:spPr>
          <a:xfrm>
            <a:off x="6805587" y="5762404"/>
            <a:ext cx="9754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600" b="1"/>
              <a:t>write</a:t>
            </a:r>
          </a:p>
          <a:p>
            <a:r>
              <a:rPr kumimoji="1" lang="en-US" altLang="zh-CN" sz="600" b="1" dirty="0"/>
              <a:t>data</a:t>
            </a:r>
            <a:endParaRPr kumimoji="1" lang="zh-CN" altLang="en-US" sz="600" b="1" dirty="0"/>
          </a:p>
        </p:txBody>
      </p:sp>
      <p:sp>
        <p:nvSpPr>
          <p:cNvPr id="77" name="TextBox 76"/>
          <p:cNvSpPr txBox="1"/>
          <p:nvPr/>
        </p:nvSpPr>
        <p:spPr>
          <a:xfrm>
            <a:off x="7556279" y="5255799"/>
            <a:ext cx="3465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data</a:t>
            </a:r>
            <a:endParaRPr kumimoji="1" lang="zh-CN" altLang="en-US" sz="600" b="1" dirty="0"/>
          </a:p>
        </p:txBody>
      </p:sp>
      <p:sp>
        <p:nvSpPr>
          <p:cNvPr id="78" name="Rounded Rectangle 77"/>
          <p:cNvSpPr/>
          <p:nvPr/>
        </p:nvSpPr>
        <p:spPr bwMode="auto">
          <a:xfrm>
            <a:off x="8395605" y="5217332"/>
            <a:ext cx="250686" cy="620048"/>
          </a:xfrm>
          <a:prstGeom prst="roundRect">
            <a:avLst>
              <a:gd name="adj" fmla="val 50000"/>
            </a:avLst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449357" y="5286256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80" name="TextBox 79"/>
          <p:cNvSpPr txBox="1"/>
          <p:nvPr/>
        </p:nvSpPr>
        <p:spPr>
          <a:xfrm>
            <a:off x="8382131" y="5255799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sp>
        <p:nvSpPr>
          <p:cNvPr id="81" name="TextBox 80"/>
          <p:cNvSpPr txBox="1"/>
          <p:nvPr/>
        </p:nvSpPr>
        <p:spPr>
          <a:xfrm>
            <a:off x="8393856" y="5621936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82" name="Line 16"/>
          <p:cNvSpPr>
            <a:spLocks noChangeShapeType="1"/>
          </p:cNvSpPr>
          <p:nvPr/>
        </p:nvSpPr>
        <p:spPr bwMode="auto">
          <a:xfrm>
            <a:off x="7907918" y="5387520"/>
            <a:ext cx="501982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600" b="1"/>
          </a:p>
        </p:txBody>
      </p:sp>
      <p:cxnSp>
        <p:nvCxnSpPr>
          <p:cNvPr id="83" name="Straight Connector 82"/>
          <p:cNvCxnSpPr/>
          <p:nvPr/>
        </p:nvCxnSpPr>
        <p:spPr bwMode="auto">
          <a:xfrm flipH="1">
            <a:off x="7347390" y="5064546"/>
            <a:ext cx="885" cy="72538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7065338" y="4924407"/>
            <a:ext cx="58541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>
                <a:solidFill>
                  <a:srgbClr val="FF0000"/>
                </a:solidFill>
              </a:rPr>
              <a:t>MemWrite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85" name="Straight Connector 84"/>
          <p:cNvCxnSpPr>
            <a:endCxn id="74" idx="2"/>
          </p:cNvCxnSpPr>
          <p:nvPr/>
        </p:nvCxnSpPr>
        <p:spPr bwMode="auto">
          <a:xfrm flipV="1">
            <a:off x="7358047" y="6175299"/>
            <a:ext cx="0" cy="171758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6" name="TextBox 85"/>
          <p:cNvSpPr txBox="1"/>
          <p:nvPr/>
        </p:nvSpPr>
        <p:spPr>
          <a:xfrm>
            <a:off x="7085390" y="6325297"/>
            <a:ext cx="54534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 err="1">
                <a:solidFill>
                  <a:srgbClr val="FF0000"/>
                </a:solidFill>
              </a:rPr>
              <a:t>MemRead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 bwMode="auto">
          <a:xfrm>
            <a:off x="8646291" y="5521793"/>
            <a:ext cx="185555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6397758" y="4982274"/>
            <a:ext cx="253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/>
              <a:t>.</a:t>
            </a:r>
            <a:endParaRPr lang="en-US" sz="2000" b="1"/>
          </a:p>
        </p:txBody>
      </p:sp>
      <p:cxnSp>
        <p:nvCxnSpPr>
          <p:cNvPr id="89" name="Straight Connector 88"/>
          <p:cNvCxnSpPr/>
          <p:nvPr/>
        </p:nvCxnSpPr>
        <p:spPr bwMode="auto">
          <a:xfrm>
            <a:off x="6523287" y="5248881"/>
            <a:ext cx="0" cy="1278196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 bwMode="auto">
          <a:xfrm>
            <a:off x="6523287" y="6530029"/>
            <a:ext cx="1635622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 bwMode="auto">
          <a:xfrm flipV="1">
            <a:off x="8158909" y="5650744"/>
            <a:ext cx="0" cy="87633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 bwMode="auto">
          <a:xfrm>
            <a:off x="8158909" y="5650744"/>
            <a:ext cx="223222" cy="0"/>
          </a:xfrm>
          <a:prstGeom prst="straightConnector1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 bwMode="auto">
          <a:xfrm flipH="1">
            <a:off x="8520948" y="5117528"/>
            <a:ext cx="0" cy="10800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8231445" y="4929910"/>
            <a:ext cx="57900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 err="1">
                <a:solidFill>
                  <a:srgbClr val="FF0000"/>
                </a:solidFill>
              </a:rPr>
              <a:t>MemtoReg</a:t>
            </a:r>
            <a:endParaRPr kumimoji="1" lang="zh-CN" altLang="en-US" sz="600" b="1" dirty="0">
              <a:solidFill>
                <a:srgbClr val="FF0000"/>
              </a:solidFill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4331160" y="4999925"/>
            <a:ext cx="253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.</a:t>
            </a:r>
            <a:endParaRPr lang="en-US" sz="2000" b="1" dirty="0"/>
          </a:p>
        </p:txBody>
      </p:sp>
      <p:cxnSp>
        <p:nvCxnSpPr>
          <p:cNvPr id="96" name="Straight Connector 95"/>
          <p:cNvCxnSpPr/>
          <p:nvPr/>
        </p:nvCxnSpPr>
        <p:spPr bwMode="auto">
          <a:xfrm>
            <a:off x="4457958" y="5271069"/>
            <a:ext cx="0" cy="69753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 bwMode="auto">
          <a:xfrm flipV="1">
            <a:off x="4457958" y="5968602"/>
            <a:ext cx="2386800" cy="0"/>
          </a:xfrm>
          <a:prstGeom prst="line">
            <a:avLst/>
          </a:prstGeom>
          <a:ln w="127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 bwMode="auto">
          <a:xfrm>
            <a:off x="496816" y="4457005"/>
            <a:ext cx="184583" cy="893400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800" b="1" dirty="0">
                <a:solidFill>
                  <a:schemeClr val="tx1"/>
                </a:solidFill>
                <a:latin typeface="Arial" pitchFamily="34" charset="0"/>
                <a:ea typeface="宋体" pitchFamily="2" charset="-122"/>
              </a:rPr>
              <a:t>PC</a:t>
            </a:r>
            <a:endParaRPr lang="zh-CN" altLang="en-US" sz="800" b="1" dirty="0">
              <a:solidFill>
                <a:schemeClr val="tx1"/>
              </a:solidFill>
              <a:latin typeface="Arial" pitchFamily="34" charset="0"/>
              <a:ea typeface="宋体" pitchFamily="2" charset="-122"/>
            </a:endParaRPr>
          </a:p>
        </p:txBody>
      </p:sp>
      <p:cxnSp>
        <p:nvCxnSpPr>
          <p:cNvPr id="6" name="Straight Arrow Connector 5"/>
          <p:cNvCxnSpPr/>
          <p:nvPr/>
        </p:nvCxnSpPr>
        <p:spPr bwMode="auto">
          <a:xfrm>
            <a:off x="686799" y="4917936"/>
            <a:ext cx="350674" cy="1215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8" name="Rectangle 7"/>
          <p:cNvSpPr/>
          <p:nvPr/>
        </p:nvSpPr>
        <p:spPr bwMode="auto">
          <a:xfrm>
            <a:off x="1048813" y="4758614"/>
            <a:ext cx="899264" cy="828526"/>
          </a:xfrm>
          <a:prstGeom prst="rect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28253" y="4783756"/>
            <a:ext cx="4555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read</a:t>
            </a:r>
          </a:p>
          <a:p>
            <a:r>
              <a:rPr kumimoji="1" lang="en-US" altLang="zh-CN" sz="600" b="1" dirty="0"/>
              <a:t>address</a:t>
            </a:r>
            <a:endParaRPr kumimoji="1" lang="zh-CN" altLang="en-US" sz="6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041975" y="5310140"/>
            <a:ext cx="574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instruction</a:t>
            </a:r>
          </a:p>
          <a:p>
            <a:r>
              <a:rPr kumimoji="1" lang="en-US" altLang="zh-CN" sz="600" b="1" dirty="0"/>
              <a:t>memory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373880" y="5046813"/>
            <a:ext cx="574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600" b="1" dirty="0"/>
              <a:t>instruction</a:t>
            </a:r>
          </a:p>
          <a:p>
            <a:pPr algn="r"/>
            <a:r>
              <a:rPr kumimoji="1" lang="en-US" altLang="zh-CN" sz="600" b="1" dirty="0"/>
              <a:t>[31-0]</a:t>
            </a:r>
            <a:endParaRPr kumimoji="1" lang="zh-CN" altLang="en-US" sz="600" b="1" dirty="0"/>
          </a:p>
        </p:txBody>
      </p:sp>
      <p:cxnSp>
        <p:nvCxnSpPr>
          <p:cNvPr id="109" name="Straight Arrow Connector 108"/>
          <p:cNvCxnSpPr/>
          <p:nvPr/>
        </p:nvCxnSpPr>
        <p:spPr bwMode="auto">
          <a:xfrm>
            <a:off x="244280" y="4917936"/>
            <a:ext cx="252536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 bwMode="auto">
          <a:xfrm>
            <a:off x="4413175" y="6097040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/>
          <p:nvPr/>
        </p:nvCxnSpPr>
        <p:spPr bwMode="auto">
          <a:xfrm>
            <a:off x="1107282" y="1491260"/>
            <a:ext cx="0" cy="30268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45" name="Straight Connector 144"/>
          <p:cNvCxnSpPr/>
          <p:nvPr/>
        </p:nvCxnSpPr>
        <p:spPr bwMode="auto">
          <a:xfrm>
            <a:off x="1107282" y="2046191"/>
            <a:ext cx="0" cy="302689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46" name="Straight Connector 145"/>
          <p:cNvCxnSpPr/>
          <p:nvPr/>
        </p:nvCxnSpPr>
        <p:spPr bwMode="auto">
          <a:xfrm>
            <a:off x="1476966" y="1642605"/>
            <a:ext cx="0" cy="50448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47" name="Straight Connector 146"/>
          <p:cNvCxnSpPr/>
          <p:nvPr/>
        </p:nvCxnSpPr>
        <p:spPr bwMode="auto">
          <a:xfrm flipV="1">
            <a:off x="1107282" y="2147087"/>
            <a:ext cx="369684" cy="20179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48" name="Straight Connector 147"/>
          <p:cNvCxnSpPr/>
          <p:nvPr/>
        </p:nvCxnSpPr>
        <p:spPr bwMode="auto">
          <a:xfrm>
            <a:off x="1107282" y="1491260"/>
            <a:ext cx="369684" cy="15134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49" name="Straight Connector 148"/>
          <p:cNvCxnSpPr/>
          <p:nvPr/>
        </p:nvCxnSpPr>
        <p:spPr bwMode="auto">
          <a:xfrm>
            <a:off x="1107282" y="1793949"/>
            <a:ext cx="164304" cy="100896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50" name="Straight Connector 149"/>
          <p:cNvCxnSpPr/>
          <p:nvPr/>
        </p:nvCxnSpPr>
        <p:spPr bwMode="auto">
          <a:xfrm flipV="1">
            <a:off x="1107282" y="1894846"/>
            <a:ext cx="164304" cy="15134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51" name="TextBox 150"/>
          <p:cNvSpPr txBox="1"/>
          <p:nvPr/>
        </p:nvSpPr>
        <p:spPr>
          <a:xfrm>
            <a:off x="1217555" y="1566932"/>
            <a:ext cx="276999" cy="617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" wrap="square" rtlCol="0">
            <a:spAutoFit/>
          </a:bodyPr>
          <a:lstStyle/>
          <a:p>
            <a:pPr algn="ctr"/>
            <a:r>
              <a:rPr kumimoji="1" lang="en-US" altLang="zh-CN" sz="600" b="1" dirty="0"/>
              <a:t>Adder</a:t>
            </a:r>
          </a:p>
        </p:txBody>
      </p:sp>
      <p:cxnSp>
        <p:nvCxnSpPr>
          <p:cNvPr id="152" name="Straight Arrow Connector 151"/>
          <p:cNvCxnSpPr/>
          <p:nvPr/>
        </p:nvCxnSpPr>
        <p:spPr bwMode="auto">
          <a:xfrm>
            <a:off x="793162" y="1642604"/>
            <a:ext cx="326945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53" name="Straight Arrow Connector 152"/>
          <p:cNvCxnSpPr/>
          <p:nvPr/>
        </p:nvCxnSpPr>
        <p:spPr bwMode="auto">
          <a:xfrm flipV="1">
            <a:off x="957148" y="2208501"/>
            <a:ext cx="14361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54" name="TextBox 153"/>
          <p:cNvSpPr txBox="1"/>
          <p:nvPr/>
        </p:nvSpPr>
        <p:spPr>
          <a:xfrm>
            <a:off x="793162" y="2128822"/>
            <a:ext cx="226344" cy="184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4</a:t>
            </a:r>
            <a:endParaRPr kumimoji="1" lang="zh-CN" altLang="en-US" sz="600" b="1" dirty="0"/>
          </a:p>
        </p:txBody>
      </p:sp>
      <p:cxnSp>
        <p:nvCxnSpPr>
          <p:cNvPr id="155" name="Straight Arrow Connector 154"/>
          <p:cNvCxnSpPr/>
          <p:nvPr/>
        </p:nvCxnSpPr>
        <p:spPr bwMode="auto">
          <a:xfrm flipV="1">
            <a:off x="6228184" y="2451446"/>
            <a:ext cx="121815" cy="2437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56" name="AutoShape 54"/>
          <p:cNvSpPr>
            <a:spLocks noChangeArrowheads="1"/>
          </p:cNvSpPr>
          <p:nvPr/>
        </p:nvSpPr>
        <p:spPr bwMode="auto">
          <a:xfrm rot="16200000">
            <a:off x="7016259" y="1821538"/>
            <a:ext cx="869413" cy="617319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600" b="1" dirty="0"/>
              <a:t>      </a:t>
            </a:r>
          </a:p>
        </p:txBody>
      </p:sp>
      <p:sp>
        <p:nvSpPr>
          <p:cNvPr id="157" name="AutoShape 55"/>
          <p:cNvSpPr>
            <a:spLocks noChangeArrowheads="1"/>
          </p:cNvSpPr>
          <p:nvPr/>
        </p:nvSpPr>
        <p:spPr bwMode="auto">
          <a:xfrm rot="5400000">
            <a:off x="7000085" y="2074999"/>
            <a:ext cx="431800" cy="142875"/>
          </a:xfrm>
          <a:prstGeom prst="flowChartExtract">
            <a:avLst/>
          </a:prstGeom>
          <a:ln w="1270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 sz="600" b="1"/>
          </a:p>
        </p:txBody>
      </p:sp>
      <p:sp>
        <p:nvSpPr>
          <p:cNvPr id="158" name="TextBox 157"/>
          <p:cNvSpPr txBox="1"/>
          <p:nvPr/>
        </p:nvSpPr>
        <p:spPr>
          <a:xfrm>
            <a:off x="7407051" y="1997524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ALU</a:t>
            </a:r>
          </a:p>
          <a:p>
            <a:r>
              <a:rPr kumimoji="1" lang="en-US" altLang="zh-CN" sz="600" b="1" dirty="0"/>
              <a:t>Result</a:t>
            </a:r>
            <a:endParaRPr kumimoji="1" lang="zh-CN" altLang="en-US" sz="600" b="1" dirty="0"/>
          </a:p>
        </p:txBody>
      </p:sp>
      <p:sp>
        <p:nvSpPr>
          <p:cNvPr id="159" name="TextBox 158"/>
          <p:cNvSpPr txBox="1"/>
          <p:nvPr/>
        </p:nvSpPr>
        <p:spPr>
          <a:xfrm>
            <a:off x="7210396" y="2052597"/>
            <a:ext cx="33374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Add</a:t>
            </a:r>
            <a:endParaRPr kumimoji="1" lang="zh-CN" altLang="en-US" sz="600" b="1" dirty="0"/>
          </a:p>
        </p:txBody>
      </p:sp>
      <p:sp>
        <p:nvSpPr>
          <p:cNvPr id="161" name="Oval 160"/>
          <p:cNvSpPr/>
          <p:nvPr/>
        </p:nvSpPr>
        <p:spPr bwMode="auto">
          <a:xfrm>
            <a:off x="6350001" y="2093407"/>
            <a:ext cx="357319" cy="691638"/>
          </a:xfrm>
          <a:prstGeom prst="ellips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62" name="TextBox 161"/>
          <p:cNvSpPr txBox="1"/>
          <p:nvPr/>
        </p:nvSpPr>
        <p:spPr>
          <a:xfrm>
            <a:off x="6385912" y="2308658"/>
            <a:ext cx="36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shift</a:t>
            </a:r>
          </a:p>
          <a:p>
            <a:r>
              <a:rPr kumimoji="1" lang="en-US" altLang="zh-CN" sz="600" b="1" dirty="0"/>
              <a:t>left</a:t>
            </a:r>
            <a:r>
              <a:rPr kumimoji="1" lang="zh-CN" altLang="en-US" sz="600" b="1" dirty="0"/>
              <a:t> </a:t>
            </a:r>
            <a:r>
              <a:rPr kumimoji="1" lang="en-US" altLang="zh-CN" sz="600" b="1" dirty="0"/>
              <a:t>2</a:t>
            </a:r>
            <a:endParaRPr kumimoji="1" lang="zh-CN" altLang="en-US" sz="600" b="1" dirty="0"/>
          </a:p>
        </p:txBody>
      </p:sp>
      <p:cxnSp>
        <p:nvCxnSpPr>
          <p:cNvPr id="163" name="Straight Connector 162"/>
          <p:cNvCxnSpPr/>
          <p:nvPr/>
        </p:nvCxnSpPr>
        <p:spPr bwMode="auto">
          <a:xfrm>
            <a:off x="6228184" y="2456252"/>
            <a:ext cx="0" cy="190254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64" name="Straight Arrow Connector 163"/>
          <p:cNvCxnSpPr/>
          <p:nvPr/>
        </p:nvCxnSpPr>
        <p:spPr bwMode="auto">
          <a:xfrm>
            <a:off x="6707318" y="2451446"/>
            <a:ext cx="471412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5" name="Rounded Rectangle 164"/>
          <p:cNvSpPr/>
          <p:nvPr/>
        </p:nvSpPr>
        <p:spPr bwMode="auto">
          <a:xfrm>
            <a:off x="8018830" y="1510275"/>
            <a:ext cx="241018" cy="682697"/>
          </a:xfrm>
          <a:prstGeom prst="roundRect">
            <a:avLst>
              <a:gd name="adj" fmla="val 50000"/>
            </a:avLst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66" name="TextBox 165"/>
          <p:cNvSpPr txBox="1"/>
          <p:nvPr/>
        </p:nvSpPr>
        <p:spPr>
          <a:xfrm>
            <a:off x="8056724" y="1697270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167" name="TextBox 166"/>
          <p:cNvSpPr txBox="1"/>
          <p:nvPr/>
        </p:nvSpPr>
        <p:spPr>
          <a:xfrm>
            <a:off x="7969419" y="1569825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sp>
        <p:nvSpPr>
          <p:cNvPr id="168" name="TextBox 167"/>
          <p:cNvSpPr txBox="1"/>
          <p:nvPr/>
        </p:nvSpPr>
        <p:spPr>
          <a:xfrm>
            <a:off x="7956376" y="1975934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cxnSp>
        <p:nvCxnSpPr>
          <p:cNvPr id="169" name="Straight Arrow Connector 168"/>
          <p:cNvCxnSpPr/>
          <p:nvPr/>
        </p:nvCxnSpPr>
        <p:spPr bwMode="auto">
          <a:xfrm flipV="1">
            <a:off x="7759625" y="2050517"/>
            <a:ext cx="270000" cy="0"/>
          </a:xfrm>
          <a:prstGeom prst="straightConnector1">
            <a:avLst/>
          </a:prstGeom>
          <a:ln w="12700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/>
          <p:nvPr/>
        </p:nvCxnSpPr>
        <p:spPr bwMode="auto">
          <a:xfrm>
            <a:off x="1482907" y="1930536"/>
            <a:ext cx="3885804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71" name="Straight Connector 170"/>
          <p:cNvCxnSpPr/>
          <p:nvPr/>
        </p:nvCxnSpPr>
        <p:spPr bwMode="auto">
          <a:xfrm flipV="1">
            <a:off x="5368711" y="1597263"/>
            <a:ext cx="0" cy="33327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72" name="Straight Arrow Connector 171"/>
          <p:cNvCxnSpPr/>
          <p:nvPr/>
        </p:nvCxnSpPr>
        <p:spPr bwMode="auto">
          <a:xfrm>
            <a:off x="5368711" y="1844397"/>
            <a:ext cx="1774279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/>
          <p:nvPr/>
        </p:nvCxnSpPr>
        <p:spPr bwMode="auto">
          <a:xfrm>
            <a:off x="5368711" y="1608001"/>
            <a:ext cx="2650119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4" name="Delay 173"/>
          <p:cNvSpPr/>
          <p:nvPr/>
        </p:nvSpPr>
        <p:spPr bwMode="auto">
          <a:xfrm>
            <a:off x="7581002" y="2626730"/>
            <a:ext cx="398375" cy="279637"/>
          </a:xfrm>
          <a:prstGeom prst="flowChartDelay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75" name="Rounded Rectangle 174"/>
          <p:cNvSpPr/>
          <p:nvPr/>
        </p:nvSpPr>
        <p:spPr bwMode="auto">
          <a:xfrm>
            <a:off x="8512712" y="1518882"/>
            <a:ext cx="241018" cy="685982"/>
          </a:xfrm>
          <a:prstGeom prst="roundRect">
            <a:avLst>
              <a:gd name="adj" fmla="val 50000"/>
            </a:avLst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76" name="TextBox 175"/>
          <p:cNvSpPr txBox="1"/>
          <p:nvPr/>
        </p:nvSpPr>
        <p:spPr>
          <a:xfrm>
            <a:off x="8557070" y="1679337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M</a:t>
            </a:r>
          </a:p>
          <a:p>
            <a:r>
              <a:rPr kumimoji="1" lang="en-US" altLang="zh-CN" sz="600" b="1" dirty="0"/>
              <a:t>U</a:t>
            </a:r>
          </a:p>
          <a:p>
            <a:r>
              <a:rPr kumimoji="1" lang="en-US" altLang="zh-CN" sz="600" b="1" dirty="0"/>
              <a:t>X</a:t>
            </a:r>
            <a:endParaRPr kumimoji="1" lang="zh-CN" altLang="en-US" sz="600" b="1" dirty="0"/>
          </a:p>
        </p:txBody>
      </p:sp>
      <p:sp>
        <p:nvSpPr>
          <p:cNvPr id="177" name="TextBox 176"/>
          <p:cNvSpPr txBox="1"/>
          <p:nvPr/>
        </p:nvSpPr>
        <p:spPr>
          <a:xfrm>
            <a:off x="8463301" y="1578431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1</a:t>
            </a:r>
            <a:endParaRPr kumimoji="1" lang="zh-CN" altLang="en-US" sz="600" b="1" dirty="0"/>
          </a:p>
        </p:txBody>
      </p:sp>
      <p:sp>
        <p:nvSpPr>
          <p:cNvPr id="178" name="TextBox 177"/>
          <p:cNvSpPr txBox="1"/>
          <p:nvPr/>
        </p:nvSpPr>
        <p:spPr>
          <a:xfrm>
            <a:off x="8452846" y="1969518"/>
            <a:ext cx="2263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" b="1" dirty="0"/>
              <a:t>0</a:t>
            </a:r>
            <a:endParaRPr kumimoji="1" lang="zh-CN" altLang="en-US" sz="600" b="1" dirty="0"/>
          </a:p>
        </p:txBody>
      </p:sp>
      <p:cxnSp>
        <p:nvCxnSpPr>
          <p:cNvPr id="179" name="Straight Arrow Connector 178"/>
          <p:cNvCxnSpPr/>
          <p:nvPr/>
        </p:nvCxnSpPr>
        <p:spPr bwMode="auto">
          <a:xfrm flipV="1">
            <a:off x="8259848" y="2066602"/>
            <a:ext cx="270000" cy="0"/>
          </a:xfrm>
          <a:prstGeom prst="straightConnector1">
            <a:avLst/>
          </a:prstGeom>
          <a:ln w="12700"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 bwMode="auto">
          <a:xfrm>
            <a:off x="8132108" y="2204864"/>
            <a:ext cx="0" cy="557797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82" name="Straight Connector 181"/>
          <p:cNvCxnSpPr/>
          <p:nvPr/>
        </p:nvCxnSpPr>
        <p:spPr bwMode="auto">
          <a:xfrm>
            <a:off x="793008" y="1378095"/>
            <a:ext cx="7565340" cy="122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84" name="Straight Connector 183"/>
          <p:cNvCxnSpPr/>
          <p:nvPr/>
        </p:nvCxnSpPr>
        <p:spPr bwMode="auto">
          <a:xfrm flipH="1">
            <a:off x="8358348" y="1390294"/>
            <a:ext cx="0" cy="28800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/>
          <p:nvPr/>
        </p:nvCxnSpPr>
        <p:spPr bwMode="auto">
          <a:xfrm flipV="1">
            <a:off x="7961784" y="2765613"/>
            <a:ext cx="170324" cy="1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87" name="Straight Connector 186"/>
          <p:cNvCxnSpPr/>
          <p:nvPr/>
        </p:nvCxnSpPr>
        <p:spPr bwMode="auto">
          <a:xfrm flipH="1">
            <a:off x="7322909" y="2847367"/>
            <a:ext cx="258095" cy="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88" name="TextBox 187"/>
          <p:cNvSpPr txBox="1"/>
          <p:nvPr/>
        </p:nvSpPr>
        <p:spPr>
          <a:xfrm>
            <a:off x="2204065" y="1384260"/>
            <a:ext cx="12490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/>
              <a:t>PC[31-28]Instruction[25-0]00</a:t>
            </a:r>
            <a:endParaRPr lang="en-US" sz="600" b="1"/>
          </a:p>
        </p:txBody>
      </p:sp>
      <p:cxnSp>
        <p:nvCxnSpPr>
          <p:cNvPr id="190" name="Straight Connector 189"/>
          <p:cNvCxnSpPr/>
          <p:nvPr/>
        </p:nvCxnSpPr>
        <p:spPr bwMode="auto">
          <a:xfrm flipH="1" flipV="1">
            <a:off x="7173549" y="2718573"/>
            <a:ext cx="412459" cy="1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91" name="Straight Connector 190"/>
          <p:cNvCxnSpPr/>
          <p:nvPr/>
        </p:nvCxnSpPr>
        <p:spPr bwMode="auto">
          <a:xfrm>
            <a:off x="7177723" y="2718573"/>
            <a:ext cx="0" cy="199847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92" name="Straight Connector 191"/>
          <p:cNvCxnSpPr/>
          <p:nvPr/>
        </p:nvCxnSpPr>
        <p:spPr bwMode="auto">
          <a:xfrm flipH="1">
            <a:off x="6661319" y="2918420"/>
            <a:ext cx="512230" cy="0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93" name="TextBox 192"/>
          <p:cNvSpPr txBox="1"/>
          <p:nvPr/>
        </p:nvSpPr>
        <p:spPr>
          <a:xfrm>
            <a:off x="7348404" y="2983262"/>
            <a:ext cx="3626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>
                <a:solidFill>
                  <a:srgbClr val="FF0000"/>
                </a:solidFill>
              </a:rPr>
              <a:t>Zero</a:t>
            </a:r>
            <a:endParaRPr lang="en-US" sz="600" b="1">
              <a:solidFill>
                <a:srgbClr val="FF0000"/>
              </a:solidFill>
            </a:endParaRPr>
          </a:p>
        </p:txBody>
      </p:sp>
      <p:sp>
        <p:nvSpPr>
          <p:cNvPr id="194" name="TextBox 193"/>
          <p:cNvSpPr txBox="1"/>
          <p:nvPr/>
        </p:nvSpPr>
        <p:spPr>
          <a:xfrm>
            <a:off x="6594831" y="2904610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Branch</a:t>
            </a:r>
            <a:endParaRPr lang="en-US" sz="600" b="1" dirty="0">
              <a:solidFill>
                <a:srgbClr val="FF0000"/>
              </a:solidFill>
            </a:endParaRPr>
          </a:p>
        </p:txBody>
      </p:sp>
      <p:cxnSp>
        <p:nvCxnSpPr>
          <p:cNvPr id="195" name="Straight Connector 194"/>
          <p:cNvCxnSpPr/>
          <p:nvPr/>
        </p:nvCxnSpPr>
        <p:spPr bwMode="auto">
          <a:xfrm>
            <a:off x="8646291" y="2196157"/>
            <a:ext cx="0" cy="152723"/>
          </a:xfrm>
          <a:prstGeom prst="line">
            <a:avLst/>
          </a:prstGeom>
          <a:ln w="127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96" name="TextBox 195"/>
          <p:cNvSpPr txBox="1"/>
          <p:nvPr/>
        </p:nvSpPr>
        <p:spPr>
          <a:xfrm>
            <a:off x="8463157" y="2303627"/>
            <a:ext cx="3738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 dirty="0">
                <a:solidFill>
                  <a:srgbClr val="FF0000"/>
                </a:solidFill>
              </a:rPr>
              <a:t>Jump</a:t>
            </a:r>
            <a:endParaRPr lang="en-US" sz="600" b="1" dirty="0">
              <a:solidFill>
                <a:srgbClr val="FF0000"/>
              </a:solidFill>
            </a:endParaRPr>
          </a:p>
        </p:txBody>
      </p:sp>
      <p:sp>
        <p:nvSpPr>
          <p:cNvPr id="198" name="TextBox 197"/>
          <p:cNvSpPr txBox="1"/>
          <p:nvPr/>
        </p:nvSpPr>
        <p:spPr>
          <a:xfrm>
            <a:off x="3556199" y="173825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 b="1"/>
              <a:t>32</a:t>
            </a:r>
            <a:endParaRPr lang="en-US" sz="600" b="1"/>
          </a:p>
        </p:txBody>
      </p:sp>
      <p:cxnSp>
        <p:nvCxnSpPr>
          <p:cNvPr id="202" name="Straight Connector 201"/>
          <p:cNvCxnSpPr/>
          <p:nvPr/>
        </p:nvCxnSpPr>
        <p:spPr bwMode="auto">
          <a:xfrm flipV="1">
            <a:off x="793008" y="1378095"/>
            <a:ext cx="0" cy="354416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" name="Straight Connector 205"/>
          <p:cNvCxnSpPr/>
          <p:nvPr/>
        </p:nvCxnSpPr>
        <p:spPr bwMode="auto">
          <a:xfrm flipV="1">
            <a:off x="8753730" y="1770975"/>
            <a:ext cx="227434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8" name="Straight Connector 207"/>
          <p:cNvCxnSpPr/>
          <p:nvPr/>
        </p:nvCxnSpPr>
        <p:spPr bwMode="auto">
          <a:xfrm flipV="1">
            <a:off x="8966502" y="1196752"/>
            <a:ext cx="0" cy="58308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0" name="Straight Connector 209"/>
          <p:cNvCxnSpPr/>
          <p:nvPr/>
        </p:nvCxnSpPr>
        <p:spPr bwMode="auto">
          <a:xfrm flipH="1">
            <a:off x="244280" y="1196752"/>
            <a:ext cx="8722222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2" name="Straight Connector 211"/>
          <p:cNvCxnSpPr/>
          <p:nvPr/>
        </p:nvCxnSpPr>
        <p:spPr bwMode="auto">
          <a:xfrm>
            <a:off x="244280" y="1196752"/>
            <a:ext cx="0" cy="3717032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8" name="Straight Connector 217"/>
          <p:cNvCxnSpPr/>
          <p:nvPr/>
        </p:nvCxnSpPr>
        <p:spPr bwMode="auto">
          <a:xfrm>
            <a:off x="8358348" y="1679337"/>
            <a:ext cx="144000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7" name="TextBox 226"/>
          <p:cNvSpPr txBox="1"/>
          <p:nvPr/>
        </p:nvSpPr>
        <p:spPr>
          <a:xfrm>
            <a:off x="2067091" y="4913106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228" name="TextBox 227"/>
          <p:cNvSpPr txBox="1"/>
          <p:nvPr/>
        </p:nvSpPr>
        <p:spPr>
          <a:xfrm>
            <a:off x="2066563" y="4297139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229" name="TextBox 228"/>
          <p:cNvSpPr txBox="1"/>
          <p:nvPr/>
        </p:nvSpPr>
        <p:spPr>
          <a:xfrm>
            <a:off x="2067331" y="5332442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230" name="TextBox 229"/>
          <p:cNvSpPr txBox="1"/>
          <p:nvPr/>
        </p:nvSpPr>
        <p:spPr>
          <a:xfrm>
            <a:off x="2067519" y="4622133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sp>
        <p:nvSpPr>
          <p:cNvPr id="231" name="TextBox 230"/>
          <p:cNvSpPr txBox="1"/>
          <p:nvPr/>
        </p:nvSpPr>
        <p:spPr>
          <a:xfrm>
            <a:off x="2074441" y="1102190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232" name="Straight Connector 231"/>
          <p:cNvCxnSpPr/>
          <p:nvPr/>
        </p:nvCxnSpPr>
        <p:spPr bwMode="auto">
          <a:xfrm>
            <a:off x="3599904" y="1844824"/>
            <a:ext cx="108000" cy="180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6" name="Straight Connector 235"/>
          <p:cNvCxnSpPr/>
          <p:nvPr/>
        </p:nvCxnSpPr>
        <p:spPr bwMode="auto">
          <a:xfrm>
            <a:off x="4776783" y="4358794"/>
            <a:ext cx="1451401" cy="0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9" name="TextBox 238"/>
          <p:cNvSpPr txBox="1"/>
          <p:nvPr/>
        </p:nvSpPr>
        <p:spPr>
          <a:xfrm>
            <a:off x="4667430" y="5373403"/>
            <a:ext cx="240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endParaRPr lang="en-US" sz="2000" dirty="0"/>
          </a:p>
        </p:txBody>
      </p:sp>
      <p:cxnSp>
        <p:nvCxnSpPr>
          <p:cNvPr id="241" name="Straight Connector 240"/>
          <p:cNvCxnSpPr/>
          <p:nvPr/>
        </p:nvCxnSpPr>
        <p:spPr bwMode="auto">
          <a:xfrm flipV="1">
            <a:off x="6252643" y="4852619"/>
            <a:ext cx="1083013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4" name="Straight Connector 243"/>
          <p:cNvCxnSpPr/>
          <p:nvPr/>
        </p:nvCxnSpPr>
        <p:spPr bwMode="auto">
          <a:xfrm flipV="1">
            <a:off x="7335656" y="2847365"/>
            <a:ext cx="0" cy="201735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898859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指令执行步骤 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 单周期</a:t>
            </a:r>
            <a:r>
              <a:rPr kumimoji="1" lang="en-US" altLang="zh-CN" dirty="0"/>
              <a:t>CPU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计算机一条指令的执行时间被称为</a:t>
            </a:r>
            <a:r>
              <a:rPr lang="zh-CN" altLang="en-US" sz="2400" dirty="0">
                <a:solidFill>
                  <a:srgbClr val="FF0000"/>
                </a:solidFill>
              </a:rPr>
              <a:t>指令周期</a:t>
            </a:r>
            <a:r>
              <a:rPr lang="zh-CN" altLang="en-US" sz="2400" dirty="0"/>
              <a:t>，一个</a:t>
            </a:r>
            <a:r>
              <a:rPr lang="en-US" altLang="zh-CN" sz="2400" dirty="0"/>
              <a:t>CPU</a:t>
            </a:r>
            <a:r>
              <a:rPr lang="zh-CN" altLang="en-US" sz="2400" dirty="0"/>
              <a:t>时钟时间被称为</a:t>
            </a:r>
            <a:r>
              <a:rPr lang="en-US" altLang="zh-CN" sz="2400" dirty="0">
                <a:solidFill>
                  <a:srgbClr val="FF0000"/>
                </a:solidFill>
              </a:rPr>
              <a:t>CPU</a:t>
            </a:r>
            <a:r>
              <a:rPr lang="zh-CN" altLang="en-US" sz="2400" dirty="0">
                <a:solidFill>
                  <a:srgbClr val="FF0000"/>
                </a:solidFill>
              </a:rPr>
              <a:t>周期</a:t>
            </a:r>
            <a:r>
              <a:rPr lang="en-US" altLang="zh-CN" sz="2400" dirty="0"/>
              <a:t>(</a:t>
            </a:r>
            <a:r>
              <a:rPr lang="zh-CN" altLang="en-US" sz="2400" dirty="0"/>
              <a:t>在某些计算机中，还可再把一个</a:t>
            </a:r>
            <a:r>
              <a:rPr lang="en-US" altLang="zh-CN" sz="2400" dirty="0"/>
              <a:t>CPU</a:t>
            </a:r>
            <a:r>
              <a:rPr lang="zh-CN" altLang="en-US" sz="2400" dirty="0"/>
              <a:t>周期区分为几个更小的步骤，称其为</a:t>
            </a:r>
            <a:r>
              <a:rPr lang="zh-CN" altLang="en-US" sz="2400" dirty="0">
                <a:solidFill>
                  <a:srgbClr val="FF0000"/>
                </a:solidFill>
              </a:rPr>
              <a:t>节拍</a:t>
            </a:r>
            <a:r>
              <a:rPr lang="en-US" altLang="zh-CN" sz="2400" dirty="0"/>
              <a:t>)</a:t>
            </a:r>
            <a:r>
              <a:rPr lang="zh-CN" altLang="en-US" sz="2400" dirty="0"/>
              <a:t>。执行</a:t>
            </a:r>
            <a:r>
              <a:rPr lang="zh-CN" altLang="en-US" sz="2400" dirty="0">
                <a:solidFill>
                  <a:srgbClr val="00B0F0"/>
                </a:solidFill>
              </a:rPr>
              <a:t>每条指令平均使用</a:t>
            </a:r>
            <a:r>
              <a:rPr lang="zh-CN" altLang="en-US" sz="2400" dirty="0"/>
              <a:t>的</a:t>
            </a:r>
            <a:r>
              <a:rPr lang="en-US" altLang="zh-CN" sz="2400" dirty="0">
                <a:solidFill>
                  <a:srgbClr val="FF0000"/>
                </a:solidFill>
              </a:rPr>
              <a:t>CPU</a:t>
            </a:r>
            <a:r>
              <a:rPr lang="zh-CN" altLang="en-US" sz="2400" dirty="0">
                <a:solidFill>
                  <a:srgbClr val="FF0000"/>
                </a:solidFill>
              </a:rPr>
              <a:t>周期个数</a:t>
            </a:r>
            <a:r>
              <a:rPr lang="zh-CN" altLang="en-US" sz="2400" dirty="0"/>
              <a:t>被称为</a:t>
            </a:r>
            <a:r>
              <a:rPr lang="en-US" altLang="zh-CN" sz="2400" dirty="0">
                <a:solidFill>
                  <a:srgbClr val="FF0000"/>
                </a:solidFill>
              </a:rPr>
              <a:t>CPI</a:t>
            </a:r>
            <a:r>
              <a:rPr lang="en-US" altLang="zh-CN" sz="2400" dirty="0"/>
              <a:t> </a:t>
            </a:r>
          </a:p>
          <a:p>
            <a:r>
              <a:rPr lang="zh-CN" altLang="en-US" sz="2400" dirty="0"/>
              <a:t>全部指令都选用</a:t>
            </a:r>
            <a:r>
              <a:rPr lang="zh-CN" altLang="en-US" sz="2400" dirty="0">
                <a:solidFill>
                  <a:srgbClr val="00B0F0"/>
                </a:solidFill>
              </a:rPr>
              <a:t>一个</a:t>
            </a:r>
            <a:r>
              <a:rPr lang="en-US" altLang="zh-CN" sz="2400" dirty="0">
                <a:solidFill>
                  <a:srgbClr val="00B0F0"/>
                </a:solidFill>
              </a:rPr>
              <a:t>CPU</a:t>
            </a:r>
            <a:r>
              <a:rPr lang="zh-CN" altLang="en-US" sz="2400" dirty="0">
                <a:solidFill>
                  <a:srgbClr val="00B0F0"/>
                </a:solidFill>
              </a:rPr>
              <a:t>周期</a:t>
            </a:r>
            <a:r>
              <a:rPr lang="zh-CN" altLang="en-US" sz="2400" dirty="0"/>
              <a:t>完成的系统被称为</a:t>
            </a:r>
            <a:r>
              <a:rPr lang="zh-CN" altLang="en-US" sz="2400" dirty="0">
                <a:solidFill>
                  <a:srgbClr val="FF0000"/>
                </a:solidFill>
              </a:rPr>
              <a:t>单周期</a:t>
            </a:r>
            <a:r>
              <a:rPr lang="en-US" altLang="zh-CN" sz="2400" dirty="0">
                <a:solidFill>
                  <a:srgbClr val="FF0000"/>
                </a:solidFill>
              </a:rPr>
              <a:t>CPU</a:t>
            </a:r>
            <a:r>
              <a:rPr lang="zh-CN" altLang="en-US" sz="2400" dirty="0"/>
              <a:t>，指令串行执行，前一条指令结束后才启动下条指令。每条指令都用</a:t>
            </a:r>
            <a:r>
              <a:rPr lang="en-US" altLang="zh-CN" sz="2400" dirty="0"/>
              <a:t>5</a:t>
            </a:r>
            <a:r>
              <a:rPr lang="zh-CN" altLang="en-US" sz="2400" dirty="0"/>
              <a:t>个步骤的时间完成，控制各部件运行的信号在整个指令周期不变化。</a:t>
            </a:r>
            <a:r>
              <a:rPr lang="zh-CN" altLang="en-US" sz="2400" dirty="0">
                <a:solidFill>
                  <a:srgbClr val="FF0000"/>
                </a:solidFill>
              </a:rPr>
              <a:t>单周期</a:t>
            </a:r>
            <a:r>
              <a:rPr lang="en-US" altLang="zh-CN" sz="2400" dirty="0">
                <a:solidFill>
                  <a:srgbClr val="FF0000"/>
                </a:solidFill>
              </a:rPr>
              <a:t>CPU </a:t>
            </a:r>
            <a:r>
              <a:rPr lang="zh-CN" altLang="en-US" sz="2400" dirty="0"/>
              <a:t>用于早期计算机， 系统性能和资源利用率很低，相对当前技术变得</a:t>
            </a:r>
            <a:r>
              <a:rPr lang="zh-CN" altLang="en-US" sz="2400" dirty="0">
                <a:solidFill>
                  <a:srgbClr val="FF0000"/>
                </a:solidFill>
              </a:rPr>
              <a:t>不再实用</a:t>
            </a:r>
            <a:r>
              <a:rPr lang="zh-CN" altLang="en-US" sz="2400" dirty="0"/>
              <a:t>。</a:t>
            </a:r>
          </a:p>
          <a:p>
            <a:endParaRPr kumimoji="1" lang="zh-CN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5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4806844"/>
            <a:ext cx="7236296" cy="139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972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实现的指令集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选取</a:t>
            </a:r>
            <a:r>
              <a:rPr lang="en-US" altLang="zh-CN" dirty="0"/>
              <a:t>MIPS</a:t>
            </a:r>
            <a:r>
              <a:rPr lang="zh-CN" altLang="en-US" dirty="0"/>
              <a:t>指令中</a:t>
            </a:r>
            <a:r>
              <a:rPr lang="en-US" altLang="zh-CN" dirty="0"/>
              <a:t>7</a:t>
            </a:r>
            <a:r>
              <a:rPr lang="zh-CN" altLang="en-US" dirty="0"/>
              <a:t>条典型指令组成的子集</a:t>
            </a:r>
          </a:p>
          <a:p>
            <a:pPr lvl="1"/>
            <a:r>
              <a:rPr lang="zh-CN" altLang="en-US" dirty="0"/>
              <a:t>访存指令：</a:t>
            </a:r>
            <a:r>
              <a:rPr lang="en-US" altLang="zh-CN" dirty="0"/>
              <a:t>LW</a:t>
            </a:r>
            <a:r>
              <a:rPr lang="zh-CN" altLang="en-US" dirty="0"/>
              <a:t>、</a:t>
            </a:r>
            <a:r>
              <a:rPr lang="en-US" altLang="zh-CN" dirty="0"/>
              <a:t>SW </a:t>
            </a:r>
            <a:endParaRPr lang="zh-CN" altLang="en-US" dirty="0"/>
          </a:p>
          <a:p>
            <a:pPr lvl="1"/>
            <a:r>
              <a:rPr lang="zh-CN" altLang="en-US" dirty="0"/>
              <a:t>算逻运算指令：</a:t>
            </a:r>
            <a:r>
              <a:rPr lang="en-US" altLang="zh-CN" dirty="0"/>
              <a:t>ADDU</a:t>
            </a:r>
            <a:r>
              <a:rPr lang="zh-CN" altLang="en-US" dirty="0"/>
              <a:t>、</a:t>
            </a:r>
            <a:r>
              <a:rPr lang="en-US" altLang="zh-CN" dirty="0"/>
              <a:t>SUBU</a:t>
            </a:r>
            <a:r>
              <a:rPr lang="zh-CN" altLang="en-US" dirty="0"/>
              <a:t>、</a:t>
            </a:r>
            <a:r>
              <a:rPr lang="en-US" altLang="zh-CN" dirty="0"/>
              <a:t>ORI </a:t>
            </a:r>
          </a:p>
          <a:p>
            <a:pPr lvl="1"/>
            <a:r>
              <a:rPr lang="zh-CN" altLang="en-US" dirty="0"/>
              <a:t>转移指令：</a:t>
            </a:r>
            <a:r>
              <a:rPr lang="en-US" altLang="zh-CN" dirty="0"/>
              <a:t>BEQ</a:t>
            </a:r>
            <a:r>
              <a:rPr lang="zh-CN" altLang="en-US" dirty="0"/>
              <a:t>、</a:t>
            </a:r>
            <a:r>
              <a:rPr lang="en-US" altLang="zh-CN" dirty="0"/>
              <a:t>J </a:t>
            </a:r>
            <a:endParaRPr lang="zh-CN" altLang="en-US" dirty="0"/>
          </a:p>
          <a:p>
            <a:r>
              <a:rPr lang="zh-CN" altLang="en-US" dirty="0"/>
              <a:t>解决三个主要问题</a:t>
            </a:r>
          </a:p>
          <a:p>
            <a:pPr lvl="1"/>
            <a:r>
              <a:rPr lang="zh-CN" altLang="en-US" dirty="0"/>
              <a:t>数据通路设计</a:t>
            </a:r>
          </a:p>
          <a:p>
            <a:pPr lvl="1"/>
            <a:r>
              <a:rPr lang="zh-CN" altLang="en-US" dirty="0"/>
              <a:t>控制信号设计</a:t>
            </a:r>
          </a:p>
          <a:p>
            <a:pPr lvl="1"/>
            <a:r>
              <a:rPr lang="zh-CN" altLang="en-US" dirty="0"/>
              <a:t>执行时序设计</a:t>
            </a:r>
          </a:p>
          <a:p>
            <a:r>
              <a:rPr lang="zh-CN" altLang="en-US" dirty="0"/>
              <a:t>其他指令的实现原理可以从中体现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6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005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设计思路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指令的执行</a:t>
            </a:r>
          </a:p>
          <a:p>
            <a:pPr lvl="1"/>
            <a:r>
              <a:rPr lang="zh-CN" altLang="en-US" dirty="0"/>
              <a:t>显然要设计一个时序逻辑电路</a:t>
            </a:r>
          </a:p>
          <a:p>
            <a:pPr lvl="1"/>
            <a:r>
              <a:rPr lang="zh-CN" altLang="en-US" dirty="0"/>
              <a:t>一条指令用一个</a:t>
            </a:r>
            <a:r>
              <a:rPr lang="en-US" altLang="zh-CN" dirty="0"/>
              <a:t>CPU</a:t>
            </a:r>
            <a:r>
              <a:rPr lang="zh-CN" altLang="en-US" dirty="0"/>
              <a:t>周期完成</a:t>
            </a:r>
          </a:p>
          <a:p>
            <a:r>
              <a:rPr lang="zh-CN" altLang="en-US" dirty="0"/>
              <a:t>执行步骤的实现</a:t>
            </a:r>
          </a:p>
          <a:p>
            <a:pPr lvl="1"/>
            <a:r>
              <a:rPr lang="zh-CN" altLang="en-US" dirty="0"/>
              <a:t>取指：从指令存储器中读指令（地址：</a:t>
            </a:r>
            <a:r>
              <a:rPr lang="en-US" altLang="zh-CN" dirty="0"/>
              <a:t>PC</a:t>
            </a:r>
            <a:r>
              <a:rPr lang="zh-CN" altLang="en-US" dirty="0"/>
              <a:t>） </a:t>
            </a:r>
          </a:p>
          <a:p>
            <a:pPr lvl="1"/>
            <a:r>
              <a:rPr lang="zh-CN" altLang="en-US" dirty="0"/>
              <a:t>译码：读出一或两个源寄存器的值（寄存器组） </a:t>
            </a:r>
          </a:p>
          <a:p>
            <a:pPr lvl="1"/>
            <a:r>
              <a:rPr lang="zh-CN" altLang="en-US" dirty="0"/>
              <a:t>运算：进行指令规定的运算（</a:t>
            </a:r>
            <a:r>
              <a:rPr lang="en-US" altLang="zh-CN" dirty="0"/>
              <a:t>ALU</a:t>
            </a:r>
            <a:r>
              <a:rPr lang="zh-CN" altLang="en-US" dirty="0"/>
              <a:t>） </a:t>
            </a:r>
          </a:p>
          <a:p>
            <a:pPr lvl="1"/>
            <a:r>
              <a:rPr lang="zh-CN" altLang="en-US" dirty="0"/>
              <a:t>访存：读</a:t>
            </a:r>
            <a:r>
              <a:rPr lang="en-US" altLang="zh-CN" dirty="0"/>
              <a:t>/</a:t>
            </a:r>
            <a:r>
              <a:rPr lang="zh-CN" altLang="en-US" dirty="0"/>
              <a:t>写数据存储器</a:t>
            </a:r>
          </a:p>
          <a:p>
            <a:pPr lvl="1"/>
            <a:r>
              <a:rPr lang="zh-CN" altLang="en-US" dirty="0"/>
              <a:t>写回：将结果写入目的寄存器</a:t>
            </a:r>
          </a:p>
          <a:p>
            <a:r>
              <a:rPr lang="zh-CN" altLang="en-US" dirty="0"/>
              <a:t>需要保存的值</a:t>
            </a:r>
          </a:p>
          <a:p>
            <a:pPr lvl="1"/>
            <a:r>
              <a:rPr lang="en-US" altLang="zh-CN" dirty="0"/>
              <a:t>PC</a:t>
            </a:r>
            <a:r>
              <a:rPr lang="zh-CN" altLang="en-US" dirty="0"/>
              <a:t>、寄存器组、存储器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7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5267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初步的</a:t>
            </a:r>
            <a:r>
              <a:rPr kumimoji="1" lang="en-US" altLang="zh-CN" dirty="0" err="1"/>
              <a:t>Datapath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8</a:t>
            </a:fld>
            <a:endParaRPr lang="zh-CN" altLang="en-US">
              <a:solidFill>
                <a:srgbClr val="1F497D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 bwMode="auto">
          <a:xfrm flipV="1">
            <a:off x="5346182" y="3483471"/>
            <a:ext cx="3336180" cy="6515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6" name="Oval 5"/>
          <p:cNvSpPr/>
          <p:nvPr/>
        </p:nvSpPr>
        <p:spPr bwMode="auto">
          <a:xfrm>
            <a:off x="5253668" y="3473019"/>
            <a:ext cx="108202" cy="68265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209728" y="3517451"/>
            <a:ext cx="226367" cy="51163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653718" y="4005064"/>
            <a:ext cx="504056" cy="1800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>PC</a:t>
            </a: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716574" y="4005064"/>
            <a:ext cx="1149933" cy="1800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>
                <a:latin typeface="Arial" pitchFamily="34" charset="0"/>
                <a:ea typeface="宋体" pitchFamily="2" charset="-122"/>
              </a:rPr>
              <a:t>IM</a:t>
            </a: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3979654" y="4005064"/>
            <a:ext cx="1149933" cy="1800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latin typeface="Arial" pitchFamily="34" charset="0"/>
                <a:ea typeface="宋体" pitchFamily="2" charset="-122"/>
              </a:rPr>
              <a:t>RF</a:t>
            </a: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5807104" y="4005064"/>
            <a:ext cx="935348" cy="1800200"/>
            <a:chOff x="4355976" y="1772816"/>
            <a:chExt cx="678904" cy="1224136"/>
          </a:xfrm>
        </p:grpSpPr>
        <p:cxnSp>
          <p:nvCxnSpPr>
            <p:cNvPr id="12" name="Straight Connector 11"/>
            <p:cNvCxnSpPr/>
            <p:nvPr/>
          </p:nvCxnSpPr>
          <p:spPr bwMode="auto">
            <a:xfrm>
              <a:off x="4355976" y="1772816"/>
              <a:ext cx="0" cy="432048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3" name="Straight Connector 12"/>
            <p:cNvCxnSpPr/>
            <p:nvPr/>
          </p:nvCxnSpPr>
          <p:spPr bwMode="auto">
            <a:xfrm>
              <a:off x="4355976" y="2564904"/>
              <a:ext cx="0" cy="432048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4" name="Straight Connector 13"/>
            <p:cNvCxnSpPr/>
            <p:nvPr/>
          </p:nvCxnSpPr>
          <p:spPr bwMode="auto">
            <a:xfrm>
              <a:off x="5004048" y="1988840"/>
              <a:ext cx="0" cy="720080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5" name="Straight Connector 14"/>
            <p:cNvCxnSpPr/>
            <p:nvPr/>
          </p:nvCxnSpPr>
          <p:spPr bwMode="auto">
            <a:xfrm flipV="1">
              <a:off x="4355976" y="2708920"/>
              <a:ext cx="648072" cy="288032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6" name="Straight Connector 15"/>
            <p:cNvCxnSpPr/>
            <p:nvPr/>
          </p:nvCxnSpPr>
          <p:spPr bwMode="auto">
            <a:xfrm>
              <a:off x="4355976" y="1772816"/>
              <a:ext cx="648072" cy="216024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7" name="Straight Connector 16"/>
            <p:cNvCxnSpPr/>
            <p:nvPr/>
          </p:nvCxnSpPr>
          <p:spPr bwMode="auto">
            <a:xfrm>
              <a:off x="4355976" y="2204864"/>
              <a:ext cx="288032" cy="144016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8" name="Straight Connector 17"/>
            <p:cNvCxnSpPr/>
            <p:nvPr/>
          </p:nvCxnSpPr>
          <p:spPr bwMode="auto">
            <a:xfrm flipV="1">
              <a:off x="4355976" y="2348880"/>
              <a:ext cx="288032" cy="216024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4573215" y="2007954"/>
              <a:ext cx="461665" cy="646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vert" wrap="square" rtlCol="0">
              <a:spAutoFit/>
            </a:bodyPr>
            <a:lstStyle/>
            <a:p>
              <a:pPr algn="ctr"/>
              <a:r>
                <a:rPr kumimoji="1" lang="en-US" altLang="zh-CN" dirty="0"/>
                <a:t>ALU</a:t>
              </a:r>
            </a:p>
          </p:txBody>
        </p:sp>
      </p:grpSp>
      <p:sp>
        <p:nvSpPr>
          <p:cNvPr id="20" name="Rectangle 19"/>
          <p:cNvSpPr/>
          <p:nvPr/>
        </p:nvSpPr>
        <p:spPr bwMode="auto">
          <a:xfrm>
            <a:off x="7238491" y="4005064"/>
            <a:ext cx="1149933" cy="1800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latin typeface="Arial" pitchFamily="34" charset="0"/>
                <a:ea typeface="宋体" pitchFamily="2" charset="-122"/>
              </a:rPr>
              <a:t>DM</a:t>
            </a: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1952088" y="1455122"/>
            <a:ext cx="678904" cy="1224136"/>
            <a:chOff x="4355976" y="1772816"/>
            <a:chExt cx="678904" cy="1224136"/>
          </a:xfrm>
        </p:grpSpPr>
        <p:cxnSp>
          <p:nvCxnSpPr>
            <p:cNvPr id="22" name="Straight Connector 21"/>
            <p:cNvCxnSpPr/>
            <p:nvPr/>
          </p:nvCxnSpPr>
          <p:spPr bwMode="auto">
            <a:xfrm>
              <a:off x="4355976" y="1772816"/>
              <a:ext cx="0" cy="432048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23" name="Straight Connector 22"/>
            <p:cNvCxnSpPr/>
            <p:nvPr/>
          </p:nvCxnSpPr>
          <p:spPr bwMode="auto">
            <a:xfrm>
              <a:off x="4355976" y="2564904"/>
              <a:ext cx="0" cy="432048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24" name="Straight Connector 23"/>
            <p:cNvCxnSpPr/>
            <p:nvPr/>
          </p:nvCxnSpPr>
          <p:spPr bwMode="auto">
            <a:xfrm>
              <a:off x="5004048" y="1988840"/>
              <a:ext cx="0" cy="720080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25" name="Straight Connector 24"/>
            <p:cNvCxnSpPr/>
            <p:nvPr/>
          </p:nvCxnSpPr>
          <p:spPr bwMode="auto">
            <a:xfrm flipV="1">
              <a:off x="4355976" y="2708920"/>
              <a:ext cx="648072" cy="288032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26" name="Straight Connector 25"/>
            <p:cNvCxnSpPr/>
            <p:nvPr/>
          </p:nvCxnSpPr>
          <p:spPr bwMode="auto">
            <a:xfrm>
              <a:off x="4355976" y="1772816"/>
              <a:ext cx="648072" cy="216024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27" name="Straight Connector 26"/>
            <p:cNvCxnSpPr/>
            <p:nvPr/>
          </p:nvCxnSpPr>
          <p:spPr bwMode="auto">
            <a:xfrm>
              <a:off x="4355976" y="2204864"/>
              <a:ext cx="288032" cy="144016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28" name="Straight Connector 27"/>
            <p:cNvCxnSpPr/>
            <p:nvPr/>
          </p:nvCxnSpPr>
          <p:spPr bwMode="auto">
            <a:xfrm flipV="1">
              <a:off x="4355976" y="2348880"/>
              <a:ext cx="288032" cy="216024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4573215" y="1880828"/>
              <a:ext cx="461665" cy="88146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vert" wrap="square" rtlCol="0">
              <a:spAutoFit/>
            </a:bodyPr>
            <a:lstStyle/>
            <a:p>
              <a:pPr algn="ctr"/>
              <a:r>
                <a:rPr kumimoji="1" lang="en-US" altLang="zh-CN"/>
                <a:t>Adder</a:t>
              </a:r>
              <a:endParaRPr kumimoji="1" lang="en-US" altLang="zh-CN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5940152" y="1772816"/>
            <a:ext cx="678904" cy="1224136"/>
            <a:chOff x="4355976" y="1772816"/>
            <a:chExt cx="678904" cy="1224136"/>
          </a:xfrm>
        </p:grpSpPr>
        <p:cxnSp>
          <p:nvCxnSpPr>
            <p:cNvPr id="31" name="Straight Connector 30"/>
            <p:cNvCxnSpPr/>
            <p:nvPr/>
          </p:nvCxnSpPr>
          <p:spPr bwMode="auto">
            <a:xfrm>
              <a:off x="4355976" y="1772816"/>
              <a:ext cx="0" cy="432048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32" name="Straight Connector 31"/>
            <p:cNvCxnSpPr/>
            <p:nvPr/>
          </p:nvCxnSpPr>
          <p:spPr bwMode="auto">
            <a:xfrm>
              <a:off x="4355976" y="2564904"/>
              <a:ext cx="0" cy="432048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33" name="Straight Connector 32"/>
            <p:cNvCxnSpPr/>
            <p:nvPr/>
          </p:nvCxnSpPr>
          <p:spPr bwMode="auto">
            <a:xfrm>
              <a:off x="5004048" y="1988840"/>
              <a:ext cx="0" cy="720080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34" name="Straight Connector 33"/>
            <p:cNvCxnSpPr/>
            <p:nvPr/>
          </p:nvCxnSpPr>
          <p:spPr bwMode="auto">
            <a:xfrm flipV="1">
              <a:off x="4355976" y="2708920"/>
              <a:ext cx="648072" cy="288032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35" name="Straight Connector 34"/>
            <p:cNvCxnSpPr/>
            <p:nvPr/>
          </p:nvCxnSpPr>
          <p:spPr bwMode="auto">
            <a:xfrm>
              <a:off x="4355976" y="1772816"/>
              <a:ext cx="648072" cy="216024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36" name="Straight Connector 35"/>
            <p:cNvCxnSpPr/>
            <p:nvPr/>
          </p:nvCxnSpPr>
          <p:spPr bwMode="auto">
            <a:xfrm>
              <a:off x="4355976" y="2204864"/>
              <a:ext cx="288032" cy="144016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37" name="Straight Connector 36"/>
            <p:cNvCxnSpPr/>
            <p:nvPr/>
          </p:nvCxnSpPr>
          <p:spPr bwMode="auto">
            <a:xfrm flipV="1">
              <a:off x="4355976" y="2348880"/>
              <a:ext cx="288032" cy="216024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4573215" y="1880828"/>
              <a:ext cx="461665" cy="88146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vert" wrap="square" rtlCol="0">
              <a:spAutoFit/>
            </a:bodyPr>
            <a:lstStyle/>
            <a:p>
              <a:pPr algn="ctr"/>
              <a:r>
                <a:rPr kumimoji="1" lang="en-US" altLang="zh-CN"/>
                <a:t>Adder</a:t>
              </a:r>
              <a:endParaRPr kumimoji="1" lang="en-US" altLang="zh-CN" dirty="0"/>
            </a:p>
          </p:txBody>
        </p:sp>
      </p:grpSp>
      <p:cxnSp>
        <p:nvCxnSpPr>
          <p:cNvPr id="39" name="Straight Arrow Connector 38"/>
          <p:cNvCxnSpPr>
            <a:stCxn id="33" idx="3"/>
            <a:endCxn id="34" idx="1"/>
          </p:cNvCxnSpPr>
          <p:nvPr/>
        </p:nvCxnSpPr>
        <p:spPr bwMode="auto">
          <a:xfrm>
            <a:off x="1157774" y="4905164"/>
            <a:ext cx="558800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40" name="Straight Connector 39"/>
          <p:cNvCxnSpPr/>
          <p:nvPr/>
        </p:nvCxnSpPr>
        <p:spPr bwMode="auto">
          <a:xfrm flipV="1">
            <a:off x="1437174" y="2463234"/>
            <a:ext cx="0" cy="244193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41" name="Straight Arrow Connector 40"/>
          <p:cNvCxnSpPr/>
          <p:nvPr/>
        </p:nvCxnSpPr>
        <p:spPr bwMode="auto">
          <a:xfrm>
            <a:off x="1437174" y="2463234"/>
            <a:ext cx="514914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42" name="Straight Arrow Connector 41"/>
          <p:cNvCxnSpPr>
            <a:stCxn id="54" idx="3"/>
          </p:cNvCxnSpPr>
          <p:nvPr/>
        </p:nvCxnSpPr>
        <p:spPr bwMode="auto">
          <a:xfrm flipV="1">
            <a:off x="2630992" y="2003868"/>
            <a:ext cx="3309160" cy="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43" name="Straight Arrow Connector 42"/>
          <p:cNvCxnSpPr/>
          <p:nvPr/>
        </p:nvCxnSpPr>
        <p:spPr bwMode="auto">
          <a:xfrm>
            <a:off x="1437174" y="1628800"/>
            <a:ext cx="514914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44" name="TextBox 43"/>
          <p:cNvSpPr txBox="1"/>
          <p:nvPr/>
        </p:nvSpPr>
        <p:spPr>
          <a:xfrm>
            <a:off x="1187624" y="1430149"/>
            <a:ext cx="300082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cxnSp>
        <p:nvCxnSpPr>
          <p:cNvPr id="45" name="Straight Arrow Connector 44"/>
          <p:cNvCxnSpPr>
            <a:endCxn id="33" idx="1"/>
          </p:cNvCxnSpPr>
          <p:nvPr/>
        </p:nvCxnSpPr>
        <p:spPr bwMode="auto">
          <a:xfrm>
            <a:off x="324027" y="4905164"/>
            <a:ext cx="329691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46" name="Straight Connector 45"/>
          <p:cNvCxnSpPr/>
          <p:nvPr/>
        </p:nvCxnSpPr>
        <p:spPr bwMode="auto">
          <a:xfrm flipV="1">
            <a:off x="324027" y="1232756"/>
            <a:ext cx="0" cy="3672408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47" name="Straight Connector 46"/>
          <p:cNvCxnSpPr/>
          <p:nvPr/>
        </p:nvCxnSpPr>
        <p:spPr bwMode="auto">
          <a:xfrm>
            <a:off x="324027" y="1232756"/>
            <a:ext cx="6624237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48" name="Straight Connector 47"/>
          <p:cNvCxnSpPr/>
          <p:nvPr/>
        </p:nvCxnSpPr>
        <p:spPr bwMode="auto">
          <a:xfrm>
            <a:off x="6948264" y="1232756"/>
            <a:ext cx="0" cy="1116124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49" name="Straight Arrow Connector 48"/>
          <p:cNvCxnSpPr/>
          <p:nvPr/>
        </p:nvCxnSpPr>
        <p:spPr bwMode="auto">
          <a:xfrm flipV="1">
            <a:off x="3131840" y="1232756"/>
            <a:ext cx="0" cy="77111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50" name="Straight Arrow Connector 49"/>
          <p:cNvCxnSpPr/>
          <p:nvPr/>
        </p:nvCxnSpPr>
        <p:spPr bwMode="auto">
          <a:xfrm>
            <a:off x="5129587" y="4350855"/>
            <a:ext cx="677517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51" name="Straight Arrow Connector 50"/>
          <p:cNvCxnSpPr/>
          <p:nvPr/>
        </p:nvCxnSpPr>
        <p:spPr bwMode="auto">
          <a:xfrm>
            <a:off x="5129587" y="5487581"/>
            <a:ext cx="677517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52" name="Straight Arrow Connector 51"/>
          <p:cNvCxnSpPr>
            <a:stCxn id="44" idx="3"/>
          </p:cNvCxnSpPr>
          <p:nvPr/>
        </p:nvCxnSpPr>
        <p:spPr bwMode="auto">
          <a:xfrm>
            <a:off x="6742452" y="4826099"/>
            <a:ext cx="496039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53" name="Straight Arrow Connector 52"/>
          <p:cNvCxnSpPr>
            <a:stCxn id="34" idx="3"/>
          </p:cNvCxnSpPr>
          <p:nvPr/>
        </p:nvCxnSpPr>
        <p:spPr bwMode="auto">
          <a:xfrm>
            <a:off x="2866507" y="4905164"/>
            <a:ext cx="625373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54" name="Straight Connector 53"/>
          <p:cNvCxnSpPr/>
          <p:nvPr/>
        </p:nvCxnSpPr>
        <p:spPr bwMode="auto">
          <a:xfrm>
            <a:off x="3491880" y="4746323"/>
            <a:ext cx="0" cy="1490989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55" name="Straight Arrow Connector 54"/>
          <p:cNvCxnSpPr/>
          <p:nvPr/>
        </p:nvCxnSpPr>
        <p:spPr bwMode="auto">
          <a:xfrm>
            <a:off x="3491880" y="4746323"/>
            <a:ext cx="487774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56" name="Straight Arrow Connector 55"/>
          <p:cNvCxnSpPr/>
          <p:nvPr/>
        </p:nvCxnSpPr>
        <p:spPr bwMode="auto">
          <a:xfrm>
            <a:off x="3491880" y="5011058"/>
            <a:ext cx="487774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57" name="Straight Arrow Connector 56"/>
          <p:cNvCxnSpPr/>
          <p:nvPr/>
        </p:nvCxnSpPr>
        <p:spPr bwMode="auto">
          <a:xfrm>
            <a:off x="3491880" y="5301342"/>
            <a:ext cx="487774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58" name="Straight Connector 57"/>
          <p:cNvCxnSpPr>
            <a:stCxn id="45" idx="3"/>
          </p:cNvCxnSpPr>
          <p:nvPr/>
        </p:nvCxnSpPr>
        <p:spPr bwMode="auto">
          <a:xfrm>
            <a:off x="8388424" y="4905164"/>
            <a:ext cx="29837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59" name="Straight Connector 58"/>
          <p:cNvCxnSpPr/>
          <p:nvPr/>
        </p:nvCxnSpPr>
        <p:spPr bwMode="auto">
          <a:xfrm flipV="1">
            <a:off x="8686800" y="3485969"/>
            <a:ext cx="0" cy="1419195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60" name="Straight Connector 59"/>
          <p:cNvCxnSpPr/>
          <p:nvPr/>
        </p:nvCxnSpPr>
        <p:spPr bwMode="auto">
          <a:xfrm>
            <a:off x="3491880" y="3497399"/>
            <a:ext cx="0" cy="82534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61" name="Straight Arrow Connector 60"/>
          <p:cNvCxnSpPr/>
          <p:nvPr/>
        </p:nvCxnSpPr>
        <p:spPr bwMode="auto">
          <a:xfrm>
            <a:off x="3491880" y="4322746"/>
            <a:ext cx="487774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62" name="Straight Connector 61"/>
          <p:cNvCxnSpPr/>
          <p:nvPr/>
        </p:nvCxnSpPr>
        <p:spPr bwMode="auto">
          <a:xfrm>
            <a:off x="3491880" y="3497398"/>
            <a:ext cx="1754977" cy="1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63" name="Straight Connector 62"/>
          <p:cNvCxnSpPr/>
          <p:nvPr/>
        </p:nvCxnSpPr>
        <p:spPr bwMode="auto">
          <a:xfrm>
            <a:off x="3491880" y="6237312"/>
            <a:ext cx="2127642" cy="5839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64" name="Straight Connector 63"/>
          <p:cNvCxnSpPr/>
          <p:nvPr/>
        </p:nvCxnSpPr>
        <p:spPr bwMode="auto">
          <a:xfrm>
            <a:off x="5298892" y="2780928"/>
            <a:ext cx="4250" cy="3456384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65" name="Straight Arrow Connector 64"/>
          <p:cNvCxnSpPr/>
          <p:nvPr/>
        </p:nvCxnSpPr>
        <p:spPr bwMode="auto">
          <a:xfrm>
            <a:off x="5298892" y="2780929"/>
            <a:ext cx="641260" cy="10625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66" name="Oval 65"/>
          <p:cNvSpPr/>
          <p:nvPr/>
        </p:nvSpPr>
        <p:spPr bwMode="auto">
          <a:xfrm flipH="1">
            <a:off x="5289672" y="6225632"/>
            <a:ext cx="45719" cy="72008"/>
          </a:xfrm>
          <a:prstGeom prst="ellipse">
            <a:avLst/>
          </a:prstGeom>
          <a:solidFill>
            <a:schemeClr val="tx1"/>
          </a:solidFill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cxnSp>
        <p:nvCxnSpPr>
          <p:cNvPr id="67" name="Straight Arrow Connector 66"/>
          <p:cNvCxnSpPr/>
          <p:nvPr/>
        </p:nvCxnSpPr>
        <p:spPr bwMode="auto">
          <a:xfrm flipV="1">
            <a:off x="5619522" y="5487582"/>
            <a:ext cx="0" cy="77405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68" name="Straight Connector 67"/>
          <p:cNvCxnSpPr/>
          <p:nvPr/>
        </p:nvCxnSpPr>
        <p:spPr bwMode="auto">
          <a:xfrm>
            <a:off x="5468345" y="5487581"/>
            <a:ext cx="0" cy="605715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69" name="Straight Connector 68"/>
          <p:cNvCxnSpPr/>
          <p:nvPr/>
        </p:nvCxnSpPr>
        <p:spPr bwMode="auto">
          <a:xfrm>
            <a:off x="5468345" y="6093296"/>
            <a:ext cx="1479919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70" name="Straight Connector 69"/>
          <p:cNvCxnSpPr/>
          <p:nvPr/>
        </p:nvCxnSpPr>
        <p:spPr bwMode="auto">
          <a:xfrm flipV="1">
            <a:off x="6948264" y="5487581"/>
            <a:ext cx="0" cy="605715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71" name="Straight Arrow Connector 70"/>
          <p:cNvCxnSpPr/>
          <p:nvPr/>
        </p:nvCxnSpPr>
        <p:spPr bwMode="auto">
          <a:xfrm>
            <a:off x="6948264" y="5487581"/>
            <a:ext cx="290227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72" name="Straight Arrow Connector 71"/>
          <p:cNvCxnSpPr/>
          <p:nvPr/>
        </p:nvCxnSpPr>
        <p:spPr bwMode="auto">
          <a:xfrm flipV="1">
            <a:off x="6948264" y="3483471"/>
            <a:ext cx="0" cy="134262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73" name="Oval 72"/>
          <p:cNvSpPr/>
          <p:nvPr/>
        </p:nvSpPr>
        <p:spPr bwMode="auto">
          <a:xfrm flipH="1">
            <a:off x="6946373" y="4754687"/>
            <a:ext cx="45719" cy="72008"/>
          </a:xfrm>
          <a:prstGeom prst="ellipse">
            <a:avLst/>
          </a:prstGeom>
          <a:solidFill>
            <a:schemeClr val="tx1"/>
          </a:solidFill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74" name="Oval 73"/>
          <p:cNvSpPr/>
          <p:nvPr/>
        </p:nvSpPr>
        <p:spPr bwMode="auto">
          <a:xfrm flipH="1">
            <a:off x="5459700" y="5499262"/>
            <a:ext cx="45719" cy="72008"/>
          </a:xfrm>
          <a:prstGeom prst="ellipse">
            <a:avLst/>
          </a:prstGeom>
          <a:solidFill>
            <a:schemeClr val="tx1"/>
          </a:solidFill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cxnSp>
        <p:nvCxnSpPr>
          <p:cNvPr id="75" name="Straight Connector 74"/>
          <p:cNvCxnSpPr>
            <a:endCxn id="63" idx="3"/>
          </p:cNvCxnSpPr>
          <p:nvPr/>
        </p:nvCxnSpPr>
        <p:spPr bwMode="auto">
          <a:xfrm flipH="1">
            <a:off x="6619056" y="2321562"/>
            <a:ext cx="327317" cy="1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657701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使用的组合逻辑部件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9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 rot="16200000">
            <a:off x="1421759" y="1898706"/>
            <a:ext cx="1586137" cy="758294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18 w 21600"/>
              <a:gd name="T13" fmla="*/ 4497 h 21600"/>
              <a:gd name="T14" fmla="*/ 17082 w 21600"/>
              <a:gd name="T15" fmla="*/ 17103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4800" dirty="0"/>
              <a:t> +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 rot="5400000">
            <a:off x="1766640" y="2209826"/>
            <a:ext cx="280988" cy="142875"/>
          </a:xfrm>
          <a:prstGeom prst="flowChartExtra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5" name="Line 12"/>
          <p:cNvSpPr>
            <a:spLocks noChangeShapeType="1"/>
          </p:cNvSpPr>
          <p:nvPr/>
        </p:nvSpPr>
        <p:spPr bwMode="auto">
          <a:xfrm>
            <a:off x="1331649" y="2637734"/>
            <a:ext cx="503238" cy="158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" name="Line 13"/>
          <p:cNvSpPr>
            <a:spLocks noChangeShapeType="1"/>
          </p:cNvSpPr>
          <p:nvPr/>
        </p:nvSpPr>
        <p:spPr bwMode="auto">
          <a:xfrm flipV="1">
            <a:off x="1331649" y="1892621"/>
            <a:ext cx="503238" cy="24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" name="Line 16"/>
          <p:cNvSpPr>
            <a:spLocks noChangeShapeType="1"/>
          </p:cNvSpPr>
          <p:nvPr/>
        </p:nvSpPr>
        <p:spPr bwMode="auto">
          <a:xfrm>
            <a:off x="2593976" y="2276873"/>
            <a:ext cx="648072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1650166" y="3070922"/>
            <a:ext cx="9705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/>
              <a:t>Adder</a:t>
            </a:r>
            <a:endParaRPr kumimoji="1" lang="zh-CN" altLang="en-US" sz="2400" dirty="0"/>
          </a:p>
        </p:txBody>
      </p:sp>
      <p:sp>
        <p:nvSpPr>
          <p:cNvPr id="40" name="AutoShape 54"/>
          <p:cNvSpPr>
            <a:spLocks noChangeArrowheads="1"/>
          </p:cNvSpPr>
          <p:nvPr/>
        </p:nvSpPr>
        <p:spPr bwMode="auto">
          <a:xfrm rot="16200000">
            <a:off x="3167485" y="4654674"/>
            <a:ext cx="1873250" cy="792163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3 w 21600"/>
              <a:gd name="T13" fmla="*/ 4502 h 21600"/>
              <a:gd name="T14" fmla="*/ 17097 w 21600"/>
              <a:gd name="T15" fmla="*/ 1709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dirty="0"/>
              <a:t>         </a:t>
            </a:r>
          </a:p>
          <a:p>
            <a:pPr eaLnBrk="1" hangingPunct="1"/>
            <a:r>
              <a:rPr lang="en-US" altLang="zh-CN" dirty="0" err="1"/>
              <a:t>aluR</a:t>
            </a:r>
            <a:endParaRPr lang="en-US" altLang="zh-CN" dirty="0"/>
          </a:p>
          <a:p>
            <a:pPr eaLnBrk="1" hangingPunct="1"/>
            <a:r>
              <a:rPr lang="en-US" altLang="zh-CN" dirty="0"/>
              <a:t>ALU</a:t>
            </a:r>
          </a:p>
          <a:p>
            <a:pPr eaLnBrk="1" hangingPunct="1"/>
            <a:r>
              <a:rPr lang="en-US" altLang="zh-CN" sz="1800" dirty="0"/>
              <a:t>      z</a:t>
            </a:r>
          </a:p>
          <a:p>
            <a:pPr eaLnBrk="1" hangingPunct="1"/>
            <a:r>
              <a:rPr lang="en-US" altLang="zh-CN" dirty="0"/>
              <a:t>      </a:t>
            </a:r>
          </a:p>
        </p:txBody>
      </p:sp>
      <p:sp>
        <p:nvSpPr>
          <p:cNvPr id="41" name="AutoShape 55"/>
          <p:cNvSpPr>
            <a:spLocks noChangeArrowheads="1"/>
          </p:cNvSpPr>
          <p:nvPr/>
        </p:nvSpPr>
        <p:spPr bwMode="auto">
          <a:xfrm rot="5400000">
            <a:off x="3562772" y="4980112"/>
            <a:ext cx="431800" cy="142875"/>
          </a:xfrm>
          <a:prstGeom prst="flowChartExtra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42" name="Line 56"/>
          <p:cNvSpPr>
            <a:spLocks noChangeShapeType="1"/>
          </p:cNvSpPr>
          <p:nvPr/>
        </p:nvSpPr>
        <p:spPr bwMode="auto">
          <a:xfrm>
            <a:off x="3275435" y="4403849"/>
            <a:ext cx="4318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3" name="Line 57"/>
          <p:cNvSpPr>
            <a:spLocks noChangeShapeType="1"/>
          </p:cNvSpPr>
          <p:nvPr/>
        </p:nvSpPr>
        <p:spPr bwMode="auto">
          <a:xfrm>
            <a:off x="3275435" y="5772274"/>
            <a:ext cx="4318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" name="Line 16"/>
          <p:cNvSpPr>
            <a:spLocks noChangeShapeType="1"/>
          </p:cNvSpPr>
          <p:nvPr/>
        </p:nvSpPr>
        <p:spPr bwMode="auto">
          <a:xfrm>
            <a:off x="4500192" y="5411068"/>
            <a:ext cx="648072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9" name="Line 16"/>
          <p:cNvSpPr>
            <a:spLocks noChangeShapeType="1"/>
          </p:cNvSpPr>
          <p:nvPr/>
        </p:nvSpPr>
        <p:spPr bwMode="auto">
          <a:xfrm>
            <a:off x="4500192" y="4808712"/>
            <a:ext cx="648072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0" name="TextBox 49"/>
          <p:cNvSpPr txBox="1"/>
          <p:nvPr/>
        </p:nvSpPr>
        <p:spPr>
          <a:xfrm>
            <a:off x="2987824" y="4114924"/>
            <a:ext cx="3385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a</a:t>
            </a:r>
            <a:endParaRPr kumimoji="1" lang="zh-CN" altLang="en-US" sz="2800" dirty="0"/>
          </a:p>
        </p:txBody>
      </p:sp>
      <p:sp>
        <p:nvSpPr>
          <p:cNvPr id="51" name="TextBox 50"/>
          <p:cNvSpPr txBox="1"/>
          <p:nvPr/>
        </p:nvSpPr>
        <p:spPr>
          <a:xfrm>
            <a:off x="2987824" y="5411068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b</a:t>
            </a:r>
            <a:endParaRPr kumimoji="1" lang="zh-CN" altLang="en-US" sz="2800" dirty="0"/>
          </a:p>
        </p:txBody>
      </p:sp>
      <p:sp>
        <p:nvSpPr>
          <p:cNvPr id="52" name="TextBox 51"/>
          <p:cNvSpPr txBox="1"/>
          <p:nvPr/>
        </p:nvSpPr>
        <p:spPr>
          <a:xfrm>
            <a:off x="3687141" y="5930116"/>
            <a:ext cx="8547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ALU</a:t>
            </a:r>
            <a:endParaRPr kumimoji="1" lang="zh-CN" altLang="en-US" sz="2800" dirty="0"/>
          </a:p>
        </p:txBody>
      </p:sp>
      <p:sp>
        <p:nvSpPr>
          <p:cNvPr id="55" name="Line 12"/>
          <p:cNvSpPr>
            <a:spLocks noChangeShapeType="1"/>
          </p:cNvSpPr>
          <p:nvPr/>
        </p:nvSpPr>
        <p:spPr bwMode="auto">
          <a:xfrm>
            <a:off x="5974277" y="3103970"/>
            <a:ext cx="503238" cy="158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6" name="Line 13"/>
          <p:cNvSpPr>
            <a:spLocks noChangeShapeType="1"/>
          </p:cNvSpPr>
          <p:nvPr/>
        </p:nvSpPr>
        <p:spPr bwMode="auto">
          <a:xfrm flipV="1">
            <a:off x="5974277" y="2421510"/>
            <a:ext cx="503238" cy="24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" name="Line 16"/>
          <p:cNvSpPr>
            <a:spLocks noChangeShapeType="1"/>
          </p:cNvSpPr>
          <p:nvPr/>
        </p:nvSpPr>
        <p:spPr bwMode="auto">
          <a:xfrm>
            <a:off x="7130980" y="2798574"/>
            <a:ext cx="648072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cxnSp>
        <p:nvCxnSpPr>
          <p:cNvPr id="59" name="Straight Connector 58"/>
          <p:cNvCxnSpPr/>
          <p:nvPr/>
        </p:nvCxnSpPr>
        <p:spPr bwMode="auto">
          <a:xfrm>
            <a:off x="6804248" y="1412776"/>
            <a:ext cx="0" cy="64807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6901360" y="1500048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>
                <a:solidFill>
                  <a:srgbClr val="C00000"/>
                </a:solidFill>
              </a:rPr>
              <a:t>select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cxnSp>
        <p:nvCxnSpPr>
          <p:cNvPr id="61" name="Straight Connector 60"/>
          <p:cNvCxnSpPr/>
          <p:nvPr/>
        </p:nvCxnSpPr>
        <p:spPr bwMode="auto">
          <a:xfrm>
            <a:off x="4098671" y="3729601"/>
            <a:ext cx="0" cy="64807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4195783" y="3816873"/>
            <a:ext cx="1363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C00000"/>
                </a:solidFill>
              </a:rPr>
              <a:t>ALU</a:t>
            </a:r>
            <a:r>
              <a:rPr kumimoji="1" lang="zh-CN" altLang="en-US" dirty="0">
                <a:solidFill>
                  <a:srgbClr val="C00000"/>
                </a:solidFill>
              </a:rPr>
              <a:t> </a:t>
            </a:r>
            <a:r>
              <a:rPr kumimoji="1" lang="en-US" altLang="zh-CN" dirty="0">
                <a:solidFill>
                  <a:srgbClr val="C00000"/>
                </a:solidFill>
              </a:rPr>
              <a:t>control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cxnSp>
        <p:nvCxnSpPr>
          <p:cNvPr id="64" name="Straight Connector 63"/>
          <p:cNvCxnSpPr/>
          <p:nvPr/>
        </p:nvCxnSpPr>
        <p:spPr bwMode="auto">
          <a:xfrm>
            <a:off x="3995936" y="3990755"/>
            <a:ext cx="288032" cy="17754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3758612" y="372881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>
                <a:solidFill>
                  <a:srgbClr val="C00000"/>
                </a:solidFill>
              </a:rPr>
              <a:t>4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sp>
        <p:nvSpPr>
          <p:cNvPr id="67" name="Rounded Rectangle 66"/>
          <p:cNvSpPr/>
          <p:nvPr/>
        </p:nvSpPr>
        <p:spPr bwMode="auto">
          <a:xfrm>
            <a:off x="6477515" y="2061402"/>
            <a:ext cx="653465" cy="1565662"/>
          </a:xfrm>
          <a:prstGeom prst="roundRect">
            <a:avLst>
              <a:gd name="adj" fmla="val 500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6477246" y="2609918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MUX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19460934"/>
      </p:ext>
    </p:extLst>
  </p:cSld>
  <p:clrMapOvr>
    <a:masterClrMapping/>
  </p:clrMapOvr>
</p:sld>
</file>

<file path=ppt/theme/theme1.xml><?xml version="1.0" encoding="utf-8"?>
<a:theme xmlns:a="http://schemas.openxmlformats.org/drawingml/2006/main" name="主题1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Arial"/>
        <a:ea typeface="黑体"/>
        <a:cs typeface=""/>
      </a:majorFont>
      <a:minorFont>
        <a:latin typeface="Gill Sans MT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>
    <a:extraClrScheme>
      <a:clrScheme name="主题1 1">
        <a:dk1>
          <a:srgbClr val="000000"/>
        </a:dk1>
        <a:lt1>
          <a:srgbClr val="FFFFFF"/>
        </a:lt1>
        <a:dk2>
          <a:srgbClr val="464653"/>
        </a:dk2>
        <a:lt2>
          <a:srgbClr val="DDE9EC"/>
        </a:lt2>
        <a:accent1>
          <a:srgbClr val="727CA3"/>
        </a:accent1>
        <a:accent2>
          <a:srgbClr val="9FB8CD"/>
        </a:accent2>
        <a:accent3>
          <a:srgbClr val="FFFFFF"/>
        </a:accent3>
        <a:accent4>
          <a:srgbClr val="000000"/>
        </a:accent4>
        <a:accent5>
          <a:srgbClr val="BCBFCE"/>
        </a:accent5>
        <a:accent6>
          <a:srgbClr val="90A6BA"/>
        </a:accent6>
        <a:hlink>
          <a:srgbClr val="B292CA"/>
        </a:hlink>
        <a:folHlink>
          <a:srgbClr val="6B56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5333</TotalTime>
  <Words>2819</Words>
  <Application>Microsoft Macintosh PowerPoint</Application>
  <PresentationFormat>On-screen Show (4:3)</PresentationFormat>
  <Paragraphs>1570</Paragraphs>
  <Slides>49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9" baseType="lpstr">
      <vt:lpstr>微软雅黑</vt:lpstr>
      <vt:lpstr>SimSun</vt:lpstr>
      <vt:lpstr>Arial</vt:lpstr>
      <vt:lpstr>Calibri</vt:lpstr>
      <vt:lpstr>Cambria Math</vt:lpstr>
      <vt:lpstr>Gill Sans MT</vt:lpstr>
      <vt:lpstr>Times New Roman</vt:lpstr>
      <vt:lpstr>Wingdings</vt:lpstr>
      <vt:lpstr>Wingdings 3</vt:lpstr>
      <vt:lpstr>主题1</vt:lpstr>
      <vt:lpstr>单周期CPU控制器设计</vt:lpstr>
      <vt:lpstr>本讲提要</vt:lpstr>
      <vt:lpstr>CPU设计</vt:lpstr>
      <vt:lpstr>  每条指令的执行过程</vt:lpstr>
      <vt:lpstr>指令执行步骤 —— 单周期CPU</vt:lpstr>
      <vt:lpstr>实现的指令集</vt:lpstr>
      <vt:lpstr>设计思路</vt:lpstr>
      <vt:lpstr>初步的Datapath</vt:lpstr>
      <vt:lpstr>使用的组合逻辑部件</vt:lpstr>
      <vt:lpstr>D触发器</vt:lpstr>
      <vt:lpstr>存储器</vt:lpstr>
      <vt:lpstr>寄存器组</vt:lpstr>
      <vt:lpstr>第一步：取指</vt:lpstr>
      <vt:lpstr>取指的实现</vt:lpstr>
      <vt:lpstr>取到了些什么</vt:lpstr>
      <vt:lpstr>MIPS指令的特点</vt:lpstr>
      <vt:lpstr>寄存器间运算指令</vt:lpstr>
      <vt:lpstr>实现R型指令的数据通路</vt:lpstr>
      <vt:lpstr>ORI指令</vt:lpstr>
      <vt:lpstr>立即数型指令的实现</vt:lpstr>
      <vt:lpstr>Load指令</vt:lpstr>
      <vt:lpstr>支持Load指令的datapath</vt:lpstr>
      <vt:lpstr>Store指令</vt:lpstr>
      <vt:lpstr>支持Store指令的Datapath</vt:lpstr>
      <vt:lpstr>Beq指令</vt:lpstr>
      <vt:lpstr>下一条指令的地址</vt:lpstr>
      <vt:lpstr>Jump指令</vt:lpstr>
      <vt:lpstr>支持Beq, Jump指令</vt:lpstr>
      <vt:lpstr>组装到一起</vt:lpstr>
      <vt:lpstr>时序设计</vt:lpstr>
      <vt:lpstr>时钟周期开始时的控制</vt:lpstr>
      <vt:lpstr>算术逻辑运算指令的控制</vt:lpstr>
      <vt:lpstr>Ori指令的控制</vt:lpstr>
      <vt:lpstr>Load指令</vt:lpstr>
      <vt:lpstr>Store指令</vt:lpstr>
      <vt:lpstr>Beq指令</vt:lpstr>
      <vt:lpstr>Jump指令</vt:lpstr>
      <vt:lpstr>控制信号表</vt:lpstr>
      <vt:lpstr>分级控制</vt:lpstr>
      <vt:lpstr>多级控制信号汇总</vt:lpstr>
      <vt:lpstr>完整的单周期CPU</vt:lpstr>
      <vt:lpstr>单周期CPU特点</vt:lpstr>
      <vt:lpstr>小结</vt:lpstr>
      <vt:lpstr>Project3</vt:lpstr>
      <vt:lpstr>硬件平台的内部电路构成</vt:lpstr>
      <vt:lpstr>监控程序的地址空间划分</vt:lpstr>
      <vt:lpstr>阅读和思考</vt:lpstr>
      <vt:lpstr>谢谢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面向云计算的网络化操作系统 课题三 启动预备会</dc:title>
  <dc:creator>Hu Chunming</dc:creator>
  <cp:lastModifiedBy>Kang Chen</cp:lastModifiedBy>
  <cp:revision>836</cp:revision>
  <dcterms:created xsi:type="dcterms:W3CDTF">2016-09-06T00:35:26Z</dcterms:created>
  <dcterms:modified xsi:type="dcterms:W3CDTF">2019-09-02T12:00:23Z</dcterms:modified>
</cp:coreProperties>
</file>

<file path=docProps/thumbnail.jpeg>
</file>